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75" r:id="rId3"/>
    <p:sldId id="283" r:id="rId4"/>
    <p:sldId id="318" r:id="rId5"/>
    <p:sldId id="307" r:id="rId6"/>
    <p:sldId id="288" r:id="rId7"/>
    <p:sldId id="308" r:id="rId8"/>
    <p:sldId id="319" r:id="rId9"/>
    <p:sldId id="309" r:id="rId10"/>
    <p:sldId id="310" r:id="rId11"/>
    <p:sldId id="313" r:id="rId12"/>
    <p:sldId id="311" r:id="rId13"/>
    <p:sldId id="320" r:id="rId14"/>
    <p:sldId id="312" r:id="rId15"/>
    <p:sldId id="315" r:id="rId16"/>
    <p:sldId id="321" r:id="rId17"/>
    <p:sldId id="316" r:id="rId18"/>
    <p:sldId id="317" r:id="rId19"/>
    <p:sldId id="284" r:id="rId20"/>
    <p:sldId id="281" r:id="rId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D5FE"/>
    <a:srgbClr val="333333"/>
    <a:srgbClr val="FF3300"/>
    <a:srgbClr val="9900CC"/>
    <a:srgbClr val="561B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65738" autoAdjust="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5FDF1-EEAC-4C5C-A52A-D70CE0F1E7F4}" type="datetimeFigureOut">
              <a:rPr lang="es-ES" smtClean="0"/>
              <a:t>17/09/2019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8DD765-1305-4EC8-9757-565773B0C40E}" type="slidenum">
              <a:rPr lang="es-ES" smtClean="0"/>
              <a:t>‹Nº›</a:t>
            </a:fld>
            <a:endParaRPr lang="es-ES"/>
          </a:p>
        </p:txBody>
      </p:sp>
    </p:spTree>
    <p:extLst>
      <p:ext uri="{BB962C8B-B14F-4D97-AF65-F5344CB8AC3E}">
        <p14:creationId xmlns:p14="http://schemas.microsoft.com/office/powerpoint/2010/main" val="1146642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s-ES" dirty="0"/>
              <a:t>Hola! Muchas gracias. Tal y como acaban de mencionar el tema que vamos a tratar es </a:t>
            </a:r>
            <a:r>
              <a:rPr lang="es-ES" dirty="0" err="1"/>
              <a:t>Computer</a:t>
            </a:r>
            <a:r>
              <a:rPr lang="es-ES" dirty="0"/>
              <a:t> </a:t>
            </a:r>
            <a:r>
              <a:rPr lang="es-ES" dirty="0" err="1"/>
              <a:t>Vision</a:t>
            </a:r>
            <a:r>
              <a:rPr lang="es-ES" dirty="0"/>
              <a:t>. Es un tema que me hace especial ilusión puesto que es algo innovador y que está integrado en </a:t>
            </a:r>
            <a:r>
              <a:rPr lang="es-ES" dirty="0" err="1"/>
              <a:t>cognitive</a:t>
            </a:r>
            <a:r>
              <a:rPr lang="es-ES" dirty="0"/>
              <a:t> </a:t>
            </a:r>
            <a:r>
              <a:rPr lang="es-ES" dirty="0" err="1"/>
              <a:t>services</a:t>
            </a:r>
            <a:r>
              <a:rPr lang="es-ES" dirty="0"/>
              <a:t> como las últimas novedades en </a:t>
            </a:r>
            <a:r>
              <a:rPr lang="es-ES" dirty="0" err="1"/>
              <a:t>azure</a:t>
            </a:r>
            <a:r>
              <a:rPr lang="es-ES" dirty="0"/>
              <a:t>. Primero de todo, presentarme, soy Txema González (tal y como han dicho) y soy arquitecto de software con certificaciones como MCSD app </a:t>
            </a:r>
            <a:r>
              <a:rPr lang="es-ES" dirty="0" err="1"/>
              <a:t>builder</a:t>
            </a:r>
            <a:r>
              <a:rPr lang="es-ES" dirty="0"/>
              <a:t> entre otras. Y ahora dicho esto, vamos a empezar con lo que realmente nos interesa.</a:t>
            </a:r>
          </a:p>
          <a:p>
            <a:pPr marL="228600" indent="-228600">
              <a:buAutoNum type="arabicPeriod"/>
            </a:pPr>
            <a:endParaRPr lang="es-ES" dirty="0"/>
          </a:p>
          <a:p>
            <a:pPr marL="228600" indent="-228600">
              <a:buAutoNum type="arabicPeriod"/>
            </a:pPr>
            <a:endParaRPr lang="es-E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s-ES" dirty="0"/>
              <a:t>Hola! Muchas gracias. Tal y como acaban de mencionar soy Txema González y el tema que vamos a tratar es </a:t>
            </a:r>
            <a:r>
              <a:rPr lang="es-ES" dirty="0" err="1"/>
              <a:t>Computer</a:t>
            </a:r>
            <a:r>
              <a:rPr lang="es-ES" dirty="0"/>
              <a:t> </a:t>
            </a:r>
            <a:r>
              <a:rPr lang="es-ES" dirty="0" err="1"/>
              <a:t>Vision</a:t>
            </a:r>
            <a:r>
              <a:rPr lang="es-ES" dirty="0"/>
              <a:t>. Es un tema que me hace especial ilusión puesto que es algo innovador y que está integrado en </a:t>
            </a:r>
            <a:r>
              <a:rPr lang="es-ES" dirty="0" err="1"/>
              <a:t>cognitive</a:t>
            </a:r>
            <a:r>
              <a:rPr lang="es-ES" dirty="0"/>
              <a:t> </a:t>
            </a:r>
            <a:r>
              <a:rPr lang="es-ES" dirty="0" err="1"/>
              <a:t>services</a:t>
            </a:r>
            <a:r>
              <a:rPr lang="es-ES" dirty="0"/>
              <a:t> como las últimas novedades en </a:t>
            </a:r>
            <a:r>
              <a:rPr lang="es-ES" dirty="0" err="1"/>
              <a:t>azure</a:t>
            </a:r>
            <a:r>
              <a:rPr lang="es-ES" dirty="0"/>
              <a:t>. Y ahora dicho esto, vamos a empezar con lo que realmente nos interesa.</a:t>
            </a:r>
          </a:p>
          <a:p>
            <a:pPr marL="228600" indent="-228600">
              <a:buAutoNum type="arabicPeriod"/>
            </a:pPr>
            <a:endParaRPr lang="es-ES" dirty="0"/>
          </a:p>
          <a:p>
            <a:pPr marL="228600" indent="-228600">
              <a:buAutoNum type="arabicPeriod"/>
            </a:pPr>
            <a:endParaRPr lang="es-ES" dirty="0"/>
          </a:p>
          <a:p>
            <a:pPr marL="228600" indent="-228600">
              <a:buAutoNum type="arabicPeriod"/>
            </a:pPr>
            <a:endParaRPr lang="es-ES" dirty="0"/>
          </a:p>
          <a:p>
            <a:pPr marL="228600" indent="-228600">
              <a:buAutoNum type="arabicPeriod"/>
            </a:pPr>
            <a:r>
              <a:rPr lang="es-ES" dirty="0"/>
              <a:t>Hola! Primero de todo presentarme, mi nombre es Txema González  y soy arquitecto de software con certificaciones como MCSD app </a:t>
            </a:r>
            <a:r>
              <a:rPr lang="es-ES" dirty="0" err="1"/>
              <a:t>builder</a:t>
            </a:r>
            <a:r>
              <a:rPr lang="es-ES" dirty="0"/>
              <a:t> entre otras. el tema que vamos a tratar es </a:t>
            </a:r>
            <a:r>
              <a:rPr lang="es-ES" dirty="0" err="1"/>
              <a:t>Computer</a:t>
            </a:r>
            <a:r>
              <a:rPr lang="es-ES" dirty="0"/>
              <a:t> </a:t>
            </a:r>
            <a:r>
              <a:rPr lang="es-ES" dirty="0" err="1"/>
              <a:t>Vision</a:t>
            </a:r>
            <a:r>
              <a:rPr lang="es-ES" dirty="0"/>
              <a:t>. Es un tema que me hace especial ilusión puesto que es algo innovador y que está integrado en </a:t>
            </a:r>
            <a:r>
              <a:rPr lang="es-ES" dirty="0" err="1"/>
              <a:t>cognitive</a:t>
            </a:r>
            <a:r>
              <a:rPr lang="es-ES" dirty="0"/>
              <a:t> </a:t>
            </a:r>
            <a:r>
              <a:rPr lang="es-ES" dirty="0" err="1"/>
              <a:t>services</a:t>
            </a:r>
            <a:r>
              <a:rPr lang="es-ES" dirty="0"/>
              <a:t> como las últimas novedades en </a:t>
            </a:r>
            <a:r>
              <a:rPr lang="es-ES" dirty="0" err="1"/>
              <a:t>azure</a:t>
            </a:r>
            <a:r>
              <a:rPr lang="es-ES" dirty="0"/>
              <a:t>. Y ahora dicho esto, vamos a empezar con lo que realmente nos interesa.</a:t>
            </a:r>
          </a:p>
        </p:txBody>
      </p:sp>
      <p:sp>
        <p:nvSpPr>
          <p:cNvPr id="4" name="Marcador de número de diapositiva 3"/>
          <p:cNvSpPr>
            <a:spLocks noGrp="1"/>
          </p:cNvSpPr>
          <p:nvPr>
            <p:ph type="sldNum" sz="quarter" idx="5"/>
          </p:nvPr>
        </p:nvSpPr>
        <p:spPr/>
        <p:txBody>
          <a:bodyPr/>
          <a:lstStyle/>
          <a:p>
            <a:fld id="{C68DD765-1305-4EC8-9757-565773B0C40E}" type="slidenum">
              <a:rPr lang="es-ES" smtClean="0"/>
              <a:t>1</a:t>
            </a:fld>
            <a:endParaRPr lang="es-ES"/>
          </a:p>
        </p:txBody>
      </p:sp>
    </p:spTree>
    <p:extLst>
      <p:ext uri="{BB962C8B-B14F-4D97-AF65-F5344CB8AC3E}">
        <p14:creationId xmlns:p14="http://schemas.microsoft.com/office/powerpoint/2010/main" val="1219526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Azure, configuración del la app y obtener las </a:t>
            </a:r>
            <a:r>
              <a:rPr lang="es-ES" dirty="0" err="1"/>
              <a:t>keys</a:t>
            </a: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10</a:t>
            </a:fld>
            <a:endParaRPr lang="es-ES"/>
          </a:p>
        </p:txBody>
      </p:sp>
    </p:spTree>
    <p:extLst>
      <p:ext uri="{BB962C8B-B14F-4D97-AF65-F5344CB8AC3E}">
        <p14:creationId xmlns:p14="http://schemas.microsoft.com/office/powerpoint/2010/main" val="1994383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un servicio basado en la nube que nos da acceso a unos complejos algoritmos de procesamiento de imágenes.</a:t>
            </a:r>
          </a:p>
          <a:p>
            <a:r>
              <a:rPr lang="es-ES" dirty="0"/>
              <a:t>Estos algoritmos pretenden hacer comprender a un ordenador las imágenes con el fin de producir información, pero esa información debe ser similar a la información que revela nuestros ojos cuando observamos una imagen.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11</a:t>
            </a:fld>
            <a:endParaRPr lang="es-ES"/>
          </a:p>
        </p:txBody>
      </p:sp>
    </p:spTree>
    <p:extLst>
      <p:ext uri="{BB962C8B-B14F-4D97-AF65-F5344CB8AC3E}">
        <p14:creationId xmlns:p14="http://schemas.microsoft.com/office/powerpoint/2010/main" val="941885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un servicio basado en la nube que nos da acceso a unos complejos algoritmos de procesamiento de imágenes.</a:t>
            </a:r>
          </a:p>
          <a:p>
            <a:r>
              <a:rPr lang="es-ES" dirty="0"/>
              <a:t>Estos algoritmos pretenden hacer comprender a un ordenador las imágenes con el fin de producir información, pero esa información debe ser similar a la información que revela nuestros ojos cuando observamos una imagen.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12</a:t>
            </a:fld>
            <a:endParaRPr lang="es-ES"/>
          </a:p>
        </p:txBody>
      </p:sp>
    </p:spTree>
    <p:extLst>
      <p:ext uri="{BB962C8B-B14F-4D97-AF65-F5344CB8AC3E}">
        <p14:creationId xmlns:p14="http://schemas.microsoft.com/office/powerpoint/2010/main" val="1990254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un servicio basado en la nube que nos da acceso a unos complejos algoritmos de procesamiento de imágenes.</a:t>
            </a:r>
          </a:p>
          <a:p>
            <a:r>
              <a:rPr lang="es-ES" dirty="0"/>
              <a:t>Estos algoritmos pretenden hacer comprender a un ordenador las imágenes con el fin de producir información, pero esa información debe ser similar a la información que revela nuestros ojos cuando observamos una imagen.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13</a:t>
            </a:fld>
            <a:endParaRPr lang="es-ES"/>
          </a:p>
        </p:txBody>
      </p:sp>
    </p:spTree>
    <p:extLst>
      <p:ext uri="{BB962C8B-B14F-4D97-AF65-F5344CB8AC3E}">
        <p14:creationId xmlns:p14="http://schemas.microsoft.com/office/powerpoint/2010/main" val="3337335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un servicio basado en la nube que nos da acceso a unos complejos algoritmos de procesamiento de imágenes.</a:t>
            </a:r>
          </a:p>
          <a:p>
            <a:r>
              <a:rPr lang="es-ES" dirty="0"/>
              <a:t>Estos algoritmos pretenden hacer comprender a un ordenador las imágenes con el fin de producir información, pero esa información debe ser similar a la información que revela nuestros ojos cuando observamos una imagen.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14</a:t>
            </a:fld>
            <a:endParaRPr lang="es-ES"/>
          </a:p>
        </p:txBody>
      </p:sp>
    </p:spTree>
    <p:extLst>
      <p:ext uri="{BB962C8B-B14F-4D97-AF65-F5344CB8AC3E}">
        <p14:creationId xmlns:p14="http://schemas.microsoft.com/office/powerpoint/2010/main" val="510421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un servicio basado en la nube que nos da acceso a unos complejos algoritmos de procesamiento de imágenes.</a:t>
            </a:r>
          </a:p>
          <a:p>
            <a:r>
              <a:rPr lang="es-ES" dirty="0"/>
              <a:t>Estos algoritmos pretenden hacer comprender a un ordenador las imágenes con el fin de producir información, pero esa información debe ser similar a la información que revela nuestros ojos cuando observamos una imagen.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15</a:t>
            </a:fld>
            <a:endParaRPr lang="es-ES"/>
          </a:p>
        </p:txBody>
      </p:sp>
    </p:spTree>
    <p:extLst>
      <p:ext uri="{BB962C8B-B14F-4D97-AF65-F5344CB8AC3E}">
        <p14:creationId xmlns:p14="http://schemas.microsoft.com/office/powerpoint/2010/main" val="1199702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un servicio basado en la nube que nos da acceso a unos complejos algoritmos de procesamiento de imágenes.</a:t>
            </a:r>
          </a:p>
          <a:p>
            <a:r>
              <a:rPr lang="es-ES" dirty="0"/>
              <a:t>Estos algoritmos pretenden hacer comprender a un ordenador las imágenes con el fin de producir información, pero esa información debe ser similar a la información que revela nuestros ojos cuando observamos una imagen.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16</a:t>
            </a:fld>
            <a:endParaRPr lang="es-ES"/>
          </a:p>
        </p:txBody>
      </p:sp>
    </p:spTree>
    <p:extLst>
      <p:ext uri="{BB962C8B-B14F-4D97-AF65-F5344CB8AC3E}">
        <p14:creationId xmlns:p14="http://schemas.microsoft.com/office/powerpoint/2010/main" val="805379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un servicio basado en la nube que nos da acceso a unos complejos algoritmos de procesamiento de imágenes.</a:t>
            </a:r>
          </a:p>
          <a:p>
            <a:r>
              <a:rPr lang="es-ES" dirty="0"/>
              <a:t>Estos algoritmos pretenden hacer comprender a un ordenador las imágenes con el fin de producir información, pero esa información debe ser similar a la información que revela nuestros ojos cuando observamos una imagen.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17</a:t>
            </a:fld>
            <a:endParaRPr lang="es-ES"/>
          </a:p>
        </p:txBody>
      </p:sp>
    </p:spTree>
    <p:extLst>
      <p:ext uri="{BB962C8B-B14F-4D97-AF65-F5344CB8AC3E}">
        <p14:creationId xmlns:p14="http://schemas.microsoft.com/office/powerpoint/2010/main" val="2613034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un servicio basado en la nube que nos da acceso a unos complejos algoritmos de procesamiento de imágenes.</a:t>
            </a:r>
          </a:p>
          <a:p>
            <a:r>
              <a:rPr lang="es-ES" dirty="0"/>
              <a:t>Estos algoritmos pretenden hacer comprender a un ordenador las imágenes con el fin de producir información, pero esa información debe ser similar a la información que revela nuestros ojos cuando observamos una imagen.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18</a:t>
            </a:fld>
            <a:endParaRPr lang="es-ES"/>
          </a:p>
        </p:txBody>
      </p:sp>
    </p:spTree>
    <p:extLst>
      <p:ext uri="{BB962C8B-B14F-4D97-AF65-F5344CB8AC3E}">
        <p14:creationId xmlns:p14="http://schemas.microsoft.com/office/powerpoint/2010/main" val="271430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2</a:t>
            </a:fld>
            <a:endParaRPr lang="es-ES"/>
          </a:p>
        </p:txBody>
      </p:sp>
    </p:spTree>
    <p:extLst>
      <p:ext uri="{BB962C8B-B14F-4D97-AF65-F5344CB8AC3E}">
        <p14:creationId xmlns:p14="http://schemas.microsoft.com/office/powerpoint/2010/main" val="31073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Primero agradecer la colaboración que nos han ofrecido todos los patrocinadores que vemos aquí en pantalla para poder organizar este evento de </a:t>
            </a:r>
            <a:r>
              <a:rPr lang="es-ES" dirty="0" err="1"/>
              <a:t>netcoreconf</a:t>
            </a:r>
            <a:r>
              <a:rPr lang="es-ES" dirty="0"/>
              <a:t> y de esta forma poder poner de manifiesto la actualidad en todos los temas relacionados con Microsoft.</a:t>
            </a:r>
          </a:p>
          <a:p>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3</a:t>
            </a:fld>
            <a:endParaRPr lang="es-ES"/>
          </a:p>
        </p:txBody>
      </p:sp>
    </p:spTree>
    <p:extLst>
      <p:ext uri="{BB962C8B-B14F-4D97-AF65-F5344CB8AC3E}">
        <p14:creationId xmlns:p14="http://schemas.microsoft.com/office/powerpoint/2010/main" val="2378895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ojo humano capta la luz y los receptores envían esta señal al </a:t>
            </a:r>
            <a:r>
              <a:rPr lang="es-ES" dirty="0" err="1"/>
              <a:t>cortex</a:t>
            </a:r>
            <a:r>
              <a:rPr lang="es-ES" dirty="0"/>
              <a:t> visual, con el somos capaces de extraer información esa información que interpretamos de forma natural es debido a que previamente ha habido un aprendizaje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Nosotros somos capaces de observar una imagen y extraer información de forma natural, pues bien, </a:t>
            </a:r>
            <a:r>
              <a:rPr lang="es-ES" dirty="0" err="1"/>
              <a:t>computer</a:t>
            </a:r>
            <a:r>
              <a:rPr lang="es-ES" dirty="0"/>
              <a:t> visión es la ciencia con la que pretendemos extraer información de una imagen, pero no vale cualquier información esta se centra en tener la misma interpretación que nosotros de esa imagen.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t>
            </a:r>
            <a:r>
              <a:rPr lang="es-ES" dirty="0" err="1"/>
              <a:t>youtube</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 lo realizamos mediante la unión de complejos algoritmos matemáticos, reconocimientos de patrones, procesamiento de imágenes para obtener como resultado que estamos observando un cerebro.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Pronto veremos muchas tareas automatizadas gracias a la visión artificial especialmente ligadas al ámbito de la seguridad y comercios.</a:t>
            </a:r>
          </a:p>
        </p:txBody>
      </p:sp>
      <p:sp>
        <p:nvSpPr>
          <p:cNvPr id="4" name="Marcador de número de diapositiva 3"/>
          <p:cNvSpPr>
            <a:spLocks noGrp="1"/>
          </p:cNvSpPr>
          <p:nvPr>
            <p:ph type="sldNum" sz="quarter" idx="5"/>
          </p:nvPr>
        </p:nvSpPr>
        <p:spPr/>
        <p:txBody>
          <a:bodyPr/>
          <a:lstStyle/>
          <a:p>
            <a:fld id="{C68DD765-1305-4EC8-9757-565773B0C40E}" type="slidenum">
              <a:rPr lang="es-ES" smtClean="0"/>
              <a:t>4</a:t>
            </a:fld>
            <a:endParaRPr lang="es-ES"/>
          </a:p>
        </p:txBody>
      </p:sp>
    </p:spTree>
    <p:extLst>
      <p:ext uri="{BB962C8B-B14F-4D97-AF65-F5344CB8AC3E}">
        <p14:creationId xmlns:p14="http://schemas.microsoft.com/office/powerpoint/2010/main" val="3899094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Computer</a:t>
            </a:r>
            <a:r>
              <a:rPr lang="es-ES" dirty="0"/>
              <a:t> visión es la ciencia con la que pretendemos extraer información de una imagen, pero no cualquier información se </a:t>
            </a:r>
            <a:r>
              <a:rPr lang="es-ES" dirty="0" err="1"/>
              <a:t>pretente</a:t>
            </a:r>
            <a:r>
              <a:rPr lang="es-ES" dirty="0"/>
              <a:t> dar un lado humano, en concreto una visión humana de las imágenes, pero para las máquinas no es una captura de luz sino una matriz de </a:t>
            </a:r>
            <a:r>
              <a:rPr lang="es-ES" dirty="0" err="1"/>
              <a:t>cordenadas</a:t>
            </a:r>
            <a:r>
              <a:rPr lang="es-ES" dirty="0"/>
              <a:t> y colores expresados en número en concreto RGB.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Cómo conseguimos que estas máquinas consigan ese lado humano, pues con inteligencia artificial, geometría física, procesamiento de imágenes, complejos </a:t>
            </a:r>
            <a:r>
              <a:rPr lang="es-ES" dirty="0" err="1"/>
              <a:t>algorimos</a:t>
            </a:r>
            <a:r>
              <a:rPr lang="es-ES" dirty="0"/>
              <a:t>, ciencia cognitiva y reconocimiento de patrones.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Nosotros somos capaces de observar una imagen y extraer información de forma natural, pues bien, </a:t>
            </a:r>
            <a:r>
              <a:rPr lang="es-ES" dirty="0" err="1"/>
              <a:t>computer</a:t>
            </a:r>
            <a:r>
              <a:rPr lang="es-ES" dirty="0"/>
              <a:t> visión es la ciencia con la que pretendemos extraer información de una imagen, pero no vale cualquier información esta se centra en tener la misma interpretación que nosotros de esa imagen.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t>
            </a:r>
            <a:r>
              <a:rPr lang="es-ES" dirty="0" err="1"/>
              <a:t>youtube</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 lo realizamos mediante la unión de complejos algoritmos matemáticos, reconocimientos de patrones, procesamiento de imágenes para obtener como resultado que estamos observando un cerebro.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Pronto veremos muchas tareas automatizadas gracias a la visión artificial especialmente ligadas al ámbito de la seguridad y comercios.</a:t>
            </a:r>
          </a:p>
        </p:txBody>
      </p:sp>
      <p:sp>
        <p:nvSpPr>
          <p:cNvPr id="4" name="Marcador de número de diapositiva 3"/>
          <p:cNvSpPr>
            <a:spLocks noGrp="1"/>
          </p:cNvSpPr>
          <p:nvPr>
            <p:ph type="sldNum" sz="quarter" idx="5"/>
          </p:nvPr>
        </p:nvSpPr>
        <p:spPr/>
        <p:txBody>
          <a:bodyPr/>
          <a:lstStyle/>
          <a:p>
            <a:fld id="{C68DD765-1305-4EC8-9757-565773B0C40E}" type="slidenum">
              <a:rPr lang="es-ES" smtClean="0"/>
              <a:t>5</a:t>
            </a:fld>
            <a:endParaRPr lang="es-ES"/>
          </a:p>
        </p:txBody>
      </p:sp>
    </p:spTree>
    <p:extLst>
      <p:ext uri="{BB962C8B-B14F-4D97-AF65-F5344CB8AC3E}">
        <p14:creationId xmlns:p14="http://schemas.microsoft.com/office/powerpoint/2010/main" val="3605850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El ojo humano capta la luz y los receptores envían esta señal al </a:t>
            </a:r>
            <a:r>
              <a:rPr lang="es-ES" dirty="0" err="1"/>
              <a:t>cortex</a:t>
            </a:r>
            <a:r>
              <a:rPr lang="es-ES" dirty="0"/>
              <a:t> visual, con el somos capaces de extraer información esa información que interpretamos de forma natural es debido a que previamente ha habido un aprendizaje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Nosotros somos capaces de observar una imagen y extraer información de forma natural, pues bien, </a:t>
            </a:r>
            <a:r>
              <a:rPr lang="es-ES" dirty="0" err="1"/>
              <a:t>computer</a:t>
            </a:r>
            <a:r>
              <a:rPr lang="es-ES" dirty="0"/>
              <a:t> visión es la ciencia con la que pretendemos extraer información de una imagen, pero no vale cualquier información esta se centra en tener la misma interpretación que nosotros de esa imagen.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t>
            </a:r>
            <a:r>
              <a:rPr lang="es-ES" dirty="0" err="1"/>
              <a:t>youtube</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Esto lo realizamos mediante la unión de complejos algoritmos matemáticos, reconocimientos de patrones, procesamiento de imágenes para obtener como resultado que estamos observando un cerebro.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r>
              <a:rPr lang="es-ES" dirty="0"/>
              <a:t>Pronto veremos muchas tareas automatizadas gracias a la visión artificial especialmente ligadas al ámbito de la seguridad y comercios.</a:t>
            </a:r>
          </a:p>
        </p:txBody>
      </p:sp>
      <p:sp>
        <p:nvSpPr>
          <p:cNvPr id="4" name="Marcador de número de diapositiva 3"/>
          <p:cNvSpPr>
            <a:spLocks noGrp="1"/>
          </p:cNvSpPr>
          <p:nvPr>
            <p:ph type="sldNum" sz="quarter" idx="5"/>
          </p:nvPr>
        </p:nvSpPr>
        <p:spPr/>
        <p:txBody>
          <a:bodyPr/>
          <a:lstStyle/>
          <a:p>
            <a:fld id="{C68DD765-1305-4EC8-9757-565773B0C40E}" type="slidenum">
              <a:rPr lang="es-ES" smtClean="0"/>
              <a:t>6</a:t>
            </a:fld>
            <a:endParaRPr lang="es-ES"/>
          </a:p>
        </p:txBody>
      </p:sp>
    </p:spTree>
    <p:extLst>
      <p:ext uri="{BB962C8B-B14F-4D97-AF65-F5344CB8AC3E}">
        <p14:creationId xmlns:p14="http://schemas.microsoft.com/office/powerpoint/2010/main" val="2958480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Arquitectura Aplicación son las API, SDK y servicios disponibles para ayudar a los desarrolladores a compilar aplicaciones inteligentes sin necesidad de inteligencia artificial directa o aptitudes ni conocimientos sobre ciencia de datos.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objetivo es ayudar a crear aplicaciones que puedan ver, oír, hablar, comprender e incluso empezar a razonar.</a:t>
            </a:r>
          </a:p>
          <a:p>
            <a:r>
              <a:rPr lang="es-ES" sz="1200" b="0" i="0" kern="1200" dirty="0">
                <a:solidFill>
                  <a:schemeClr val="tx1"/>
                </a:solidFill>
                <a:effectLst/>
                <a:latin typeface="+mn-lt"/>
                <a:ea typeface="+mn-ea"/>
                <a:cs typeface="+mn-cs"/>
              </a:rPr>
              <a:t>El catálogo de servicios de Arquitectura Aplicación se puede dividir en cinco pilares principales: visión, voz, lenguaje, búsqueda y conocimiento.</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7</a:t>
            </a:fld>
            <a:endParaRPr lang="es-ES"/>
          </a:p>
        </p:txBody>
      </p:sp>
    </p:spTree>
    <p:extLst>
      <p:ext uri="{BB962C8B-B14F-4D97-AF65-F5344CB8AC3E}">
        <p14:creationId xmlns:p14="http://schemas.microsoft.com/office/powerpoint/2010/main" val="1592082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Arquitectura Aplicación son las API, SDK y servicios disponibles para ayudar a los desarrolladores a compilar aplicaciones inteligentes sin necesidad de inteligencia artificial directa o aptitudes ni conocimientos sobre ciencia de datos.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objetivo es ayudar a crear aplicaciones que puedan ver, oír, hablar, comprender e incluso empezar a razonar.</a:t>
            </a:r>
          </a:p>
          <a:p>
            <a:r>
              <a:rPr lang="es-ES" sz="1200" b="0" i="0" kern="1200" dirty="0">
                <a:solidFill>
                  <a:schemeClr val="tx1"/>
                </a:solidFill>
                <a:effectLst/>
                <a:latin typeface="+mn-lt"/>
                <a:ea typeface="+mn-ea"/>
                <a:cs typeface="+mn-cs"/>
              </a:rPr>
              <a:t>El catálogo de servicios de Arquitectura Aplicación se puede dividir en cinco pilares principales: visión, voz, lenguaje, búsqueda y conocimiento.</a:t>
            </a: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8</a:t>
            </a:fld>
            <a:endParaRPr lang="es-ES"/>
          </a:p>
        </p:txBody>
      </p:sp>
    </p:spTree>
    <p:extLst>
      <p:ext uri="{BB962C8B-B14F-4D97-AF65-F5344CB8AC3E}">
        <p14:creationId xmlns:p14="http://schemas.microsoft.com/office/powerpoint/2010/main" val="4289828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sz="quarter" idx="5"/>
          </p:nvPr>
        </p:nvSpPr>
        <p:spPr/>
        <p:txBody>
          <a:bodyPr/>
          <a:lstStyle/>
          <a:p>
            <a:fld id="{C68DD765-1305-4EC8-9757-565773B0C40E}" type="slidenum">
              <a:rPr lang="es-ES" smtClean="0"/>
              <a:t>9</a:t>
            </a:fld>
            <a:endParaRPr lang="es-ES"/>
          </a:p>
        </p:txBody>
      </p:sp>
    </p:spTree>
    <p:extLst>
      <p:ext uri="{BB962C8B-B14F-4D97-AF65-F5344CB8AC3E}">
        <p14:creationId xmlns:p14="http://schemas.microsoft.com/office/powerpoint/2010/main" val="2906894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17/09/2019</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‹Nº›</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4BA26-693F-48C7-B67A-B698EEB8AA80}"/>
              </a:ext>
            </a:extLst>
          </p:cNvPr>
          <p:cNvSpPr>
            <a:spLocks noGrp="1"/>
          </p:cNvSpPr>
          <p:nvPr>
            <p:ph type="dt" sz="half" idx="10"/>
          </p:nvPr>
        </p:nvSpPr>
        <p:spPr/>
        <p:txBody>
          <a:bodyPr/>
          <a:lstStyle/>
          <a:p>
            <a:fld id="{884406F1-D55D-4EF3-B6E5-F254E6012FCC}" type="datetimeFigureOut">
              <a:rPr lang="es-ES" smtClean="0"/>
              <a:t>17/09/2019</a:t>
            </a:fld>
            <a:endParaRPr lang="es-ES"/>
          </a:p>
        </p:txBody>
      </p:sp>
      <p:sp>
        <p:nvSpPr>
          <p:cNvPr id="3" name="Marcador de pie de página 2">
            <a:extLst>
              <a:ext uri="{FF2B5EF4-FFF2-40B4-BE49-F238E27FC236}">
                <a16:creationId xmlns:a16="http://schemas.microsoft.com/office/drawing/2014/main" id="{85FDBB2F-5B89-45CE-9C31-E01BAEA6F6CB}"/>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BD54892-56C3-4A04-9E65-216024DA1918}"/>
              </a:ext>
            </a:extLst>
          </p:cNvPr>
          <p:cNvSpPr>
            <a:spLocks noGrp="1"/>
          </p:cNvSpPr>
          <p:nvPr>
            <p:ph type="sldNum" sz="quarter" idx="12"/>
          </p:nvPr>
        </p:nvSpPr>
        <p:spPr/>
        <p:txBody>
          <a:bodyPr/>
          <a:lstStyle/>
          <a:p>
            <a:fld id="{17262D92-2B91-4EBB-B90A-3FC6785F5FB3}" type="slidenum">
              <a:rPr lang="es-ES" smtClean="0"/>
              <a:t>‹Nº›</a:t>
            </a:fld>
            <a:endParaRPr lang="es-ES"/>
          </a:p>
        </p:txBody>
      </p:sp>
    </p:spTree>
    <p:extLst>
      <p:ext uri="{BB962C8B-B14F-4D97-AF65-F5344CB8AC3E}">
        <p14:creationId xmlns:p14="http://schemas.microsoft.com/office/powerpoint/2010/main" val="355333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17/09/2019</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‹Nº›</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17/09/2019</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‹Nº›</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dirty="0"/>
              <a:t>Agradecimientos</a:t>
            </a:r>
          </a:p>
        </p:txBody>
      </p:sp>
      <p:pic>
        <p:nvPicPr>
          <p:cNvPr id="3" name="Imagen 2">
            <a:extLst>
              <a:ext uri="{FF2B5EF4-FFF2-40B4-BE49-F238E27FC236}">
                <a16:creationId xmlns:a16="http://schemas.microsoft.com/office/drawing/2014/main" id="{4BD1C815-A7C8-4F3F-BE7C-B232564465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60528" y="2287093"/>
            <a:ext cx="2435357" cy="1219202"/>
          </a:xfrm>
          <a:prstGeom prst="rect">
            <a:avLst/>
          </a:prstGeom>
        </p:spPr>
      </p:pic>
      <p:pic>
        <p:nvPicPr>
          <p:cNvPr id="5" name="Imagen 4">
            <a:extLst>
              <a:ext uri="{FF2B5EF4-FFF2-40B4-BE49-F238E27FC236}">
                <a16:creationId xmlns:a16="http://schemas.microsoft.com/office/drawing/2014/main" id="{F30EDC7B-1134-467F-9106-62366B4639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81400" y="1322352"/>
            <a:ext cx="2435357" cy="1219202"/>
          </a:xfrm>
          <a:prstGeom prst="rect">
            <a:avLst/>
          </a:prstGeom>
        </p:spPr>
      </p:pic>
      <p:pic>
        <p:nvPicPr>
          <p:cNvPr id="10" name="Imagen 9">
            <a:extLst>
              <a:ext uri="{FF2B5EF4-FFF2-40B4-BE49-F238E27FC236}">
                <a16:creationId xmlns:a16="http://schemas.microsoft.com/office/drawing/2014/main" id="{365F3544-FBC9-4C50-9A76-536AADDF048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08767" y="2294281"/>
            <a:ext cx="2435357" cy="1219202"/>
          </a:xfrm>
          <a:prstGeom prst="rect">
            <a:avLst/>
          </a:prstGeom>
        </p:spPr>
      </p:pic>
      <p:pic>
        <p:nvPicPr>
          <p:cNvPr id="12" name="Imagen 11">
            <a:extLst>
              <a:ext uri="{FF2B5EF4-FFF2-40B4-BE49-F238E27FC236}">
                <a16:creationId xmlns:a16="http://schemas.microsoft.com/office/drawing/2014/main" id="{4AC0F27D-2781-42F2-8FE3-7835A1C08AA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2120" y="2246629"/>
            <a:ext cx="2435357" cy="1219202"/>
          </a:xfrm>
          <a:prstGeom prst="rect">
            <a:avLst/>
          </a:prstGeom>
        </p:spPr>
      </p:pic>
      <p:pic>
        <p:nvPicPr>
          <p:cNvPr id="18" name="Imagen 17">
            <a:extLst>
              <a:ext uri="{FF2B5EF4-FFF2-40B4-BE49-F238E27FC236}">
                <a16:creationId xmlns:a16="http://schemas.microsoft.com/office/drawing/2014/main" id="{90FE2668-5FB5-46A8-8964-59E2276EE83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87354" y="3436190"/>
            <a:ext cx="2435357" cy="1219202"/>
          </a:xfrm>
          <a:prstGeom prst="rect">
            <a:avLst/>
          </a:prstGeom>
        </p:spPr>
      </p:pic>
      <p:pic>
        <p:nvPicPr>
          <p:cNvPr id="20" name="Imagen 19">
            <a:extLst>
              <a:ext uri="{FF2B5EF4-FFF2-40B4-BE49-F238E27FC236}">
                <a16:creationId xmlns:a16="http://schemas.microsoft.com/office/drawing/2014/main" id="{879C937A-CB6A-4577-880A-A374D395526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70678" y="4769409"/>
            <a:ext cx="2435357" cy="1219202"/>
          </a:xfrm>
          <a:prstGeom prst="rect">
            <a:avLst/>
          </a:prstGeom>
        </p:spPr>
      </p:pic>
      <p:pic>
        <p:nvPicPr>
          <p:cNvPr id="22" name="Imagen 21">
            <a:extLst>
              <a:ext uri="{FF2B5EF4-FFF2-40B4-BE49-F238E27FC236}">
                <a16:creationId xmlns:a16="http://schemas.microsoft.com/office/drawing/2014/main" id="{F6DF2D33-366E-4332-BA07-56B1313BF41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235593" y="3328992"/>
            <a:ext cx="2435357" cy="1219202"/>
          </a:xfrm>
          <a:prstGeom prst="rect">
            <a:avLst/>
          </a:prstGeom>
        </p:spPr>
      </p:pic>
      <p:pic>
        <p:nvPicPr>
          <p:cNvPr id="24" name="Imagen 23">
            <a:extLst>
              <a:ext uri="{FF2B5EF4-FFF2-40B4-BE49-F238E27FC236}">
                <a16:creationId xmlns:a16="http://schemas.microsoft.com/office/drawing/2014/main" id="{3F5F33B7-BE62-46C4-B206-E134859C1E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92120" y="3338168"/>
            <a:ext cx="2435357" cy="1219202"/>
          </a:xfrm>
          <a:prstGeom prst="rect">
            <a:avLst/>
          </a:prstGeom>
        </p:spPr>
      </p:pic>
      <p:pic>
        <p:nvPicPr>
          <p:cNvPr id="26" name="Imagen 25">
            <a:extLst>
              <a:ext uri="{FF2B5EF4-FFF2-40B4-BE49-F238E27FC236}">
                <a16:creationId xmlns:a16="http://schemas.microsoft.com/office/drawing/2014/main" id="{B46257BC-F1A9-4CC0-9026-53C1F0E2D9D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525885" y="4769409"/>
            <a:ext cx="2435357" cy="1219202"/>
          </a:xfrm>
          <a:prstGeom prst="rect">
            <a:avLst/>
          </a:prstGeom>
        </p:spPr>
      </p:pic>
      <p:pic>
        <p:nvPicPr>
          <p:cNvPr id="28" name="Imagen 27">
            <a:extLst>
              <a:ext uri="{FF2B5EF4-FFF2-40B4-BE49-F238E27FC236}">
                <a16:creationId xmlns:a16="http://schemas.microsoft.com/office/drawing/2014/main" id="{05EE532A-5910-49B0-BF67-44F1BF8E92F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855097" y="1372037"/>
            <a:ext cx="2435357" cy="1219202"/>
          </a:xfrm>
          <a:prstGeom prst="rect">
            <a:avLst/>
          </a:prstGeom>
        </p:spPr>
      </p:pic>
      <p:pic>
        <p:nvPicPr>
          <p:cNvPr id="30" name="Imagen 29">
            <a:extLst>
              <a:ext uri="{FF2B5EF4-FFF2-40B4-BE49-F238E27FC236}">
                <a16:creationId xmlns:a16="http://schemas.microsoft.com/office/drawing/2014/main" id="{AF61162A-8FFA-45F7-88E5-D663A7D9496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92121" y="1348863"/>
            <a:ext cx="2435357" cy="1219202"/>
          </a:xfrm>
          <a:prstGeom prst="rect">
            <a:avLst/>
          </a:prstGeom>
        </p:spPr>
      </p:pic>
      <p:pic>
        <p:nvPicPr>
          <p:cNvPr id="32" name="Imagen 31">
            <a:extLst>
              <a:ext uri="{FF2B5EF4-FFF2-40B4-BE49-F238E27FC236}">
                <a16:creationId xmlns:a16="http://schemas.microsoft.com/office/drawing/2014/main" id="{BB42F50C-1631-4AEC-A156-9D8737E758F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57006" y="3496331"/>
            <a:ext cx="2435357" cy="1219202"/>
          </a:xfrm>
          <a:prstGeom prst="rect">
            <a:avLst/>
          </a:prstGeom>
        </p:spPr>
      </p:pic>
      <p:pic>
        <p:nvPicPr>
          <p:cNvPr id="34" name="Imagen 33">
            <a:extLst>
              <a:ext uri="{FF2B5EF4-FFF2-40B4-BE49-F238E27FC236}">
                <a16:creationId xmlns:a16="http://schemas.microsoft.com/office/drawing/2014/main" id="{00376473-499D-4597-B9B5-578F3210587D}"/>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170679" y="1356537"/>
            <a:ext cx="2435357" cy="1219202"/>
          </a:xfrm>
          <a:prstGeom prst="rect">
            <a:avLst/>
          </a:prstGeom>
        </p:spPr>
      </p:pic>
      <p:pic>
        <p:nvPicPr>
          <p:cNvPr id="36" name="Imagen 35">
            <a:extLst>
              <a:ext uri="{FF2B5EF4-FFF2-40B4-BE49-F238E27FC236}">
                <a16:creationId xmlns:a16="http://schemas.microsoft.com/office/drawing/2014/main" id="{960B0479-469D-4002-9186-41BA08242A8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15855" y="4721757"/>
            <a:ext cx="2435357" cy="1219202"/>
          </a:xfrm>
          <a:prstGeom prst="rect">
            <a:avLst/>
          </a:prstGeom>
        </p:spPr>
      </p:pic>
      <p:pic>
        <p:nvPicPr>
          <p:cNvPr id="38" name="Imagen 37">
            <a:extLst>
              <a:ext uri="{FF2B5EF4-FFF2-40B4-BE49-F238E27FC236}">
                <a16:creationId xmlns:a16="http://schemas.microsoft.com/office/drawing/2014/main" id="{97BB04D5-BA71-4B26-971A-F1B09F09B2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650883" y="4769409"/>
            <a:ext cx="2435357" cy="1219202"/>
          </a:xfrm>
          <a:prstGeom prst="rect">
            <a:avLst/>
          </a:prstGeom>
        </p:spPr>
      </p:pic>
      <p:pic>
        <p:nvPicPr>
          <p:cNvPr id="40" name="Imagen 39">
            <a:extLst>
              <a:ext uri="{FF2B5EF4-FFF2-40B4-BE49-F238E27FC236}">
                <a16:creationId xmlns:a16="http://schemas.microsoft.com/office/drawing/2014/main" id="{F62DFB5B-86D8-49C0-8460-0DCAB81037F8}"/>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557006" y="2262918"/>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256987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17/09/2019</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‹Nº›</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0" r:id="rId3"/>
    <p:sldLayoutId id="2147483662"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svg"/></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2.svg"/></Relationships>
</file>

<file path=ppt/slides/_rels/slide20.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algn="ctr"/>
            <a:r>
              <a:rPr lang="es-ES" sz="4000" dirty="0">
                <a:solidFill>
                  <a:schemeClr val="bg1"/>
                </a:solidFill>
                <a:latin typeface="Helvetica" panose="020B0604020202020204" pitchFamily="34" charset="0"/>
                <a:cs typeface="Helvetica" panose="020B0604020202020204" pitchFamily="34" charset="0"/>
              </a:rPr>
              <a:t>2019</a:t>
            </a:r>
            <a:endParaRPr lang="es-ES" dirty="0">
              <a:solidFill>
                <a:schemeClr val="bg1"/>
              </a:solidFill>
              <a:latin typeface="Helvetica" panose="020B0604020202020204" pitchFamily="34" charset="0"/>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r>
              <a:rPr lang="es-ES" sz="6600" b="1" dirty="0">
                <a:solidFill>
                  <a:schemeClr val="bg1"/>
                </a:solidFill>
                <a:latin typeface="Helvetica" panose="020B0604020202020204" pitchFamily="34" charset="0"/>
                <a:cs typeface="Helvetica" panose="020B0604020202020204" pitchFamily="34" charset="0"/>
              </a:rPr>
              <a:t>Netcoreconf</a:t>
            </a:r>
            <a:endParaRPr lang="es-ES" sz="1400" b="1" dirty="0">
              <a:solidFill>
                <a:schemeClr val="bg1"/>
              </a:solidFill>
              <a:latin typeface="Helvetica" panose="020B0604020202020204" pitchFamily="34" charset="0"/>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0" y="6089650"/>
            <a:ext cx="1079142" cy="307777"/>
          </a:xfrm>
          <a:prstGeom prst="rect">
            <a:avLst/>
          </a:prstGeom>
          <a:noFill/>
        </p:spPr>
        <p:txBody>
          <a:bodyPr wrap="none" rtlCol="0">
            <a:spAutoFit/>
          </a:bodyPr>
          <a:lstStyle/>
          <a:p>
            <a:r>
              <a:rPr lang="es-ES" sz="1400" b="1" dirty="0">
                <a:solidFill>
                  <a:schemeClr val="bg1"/>
                </a:solidFill>
                <a:latin typeface="Helvetica" panose="020B0604020202020204" pitchFamily="34" charset="0"/>
                <a:cs typeface="Helvetica" panose="020B0604020202020204" pitchFamily="34" charset="0"/>
              </a:rPr>
              <a:t>28/09/2018</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1273496" y="3144197"/>
            <a:ext cx="3955059" cy="830997"/>
          </a:xfrm>
          <a:prstGeom prst="rect">
            <a:avLst/>
          </a:prstGeom>
          <a:noFill/>
        </p:spPr>
        <p:txBody>
          <a:bodyPr wrap="square" rtlCol="0">
            <a:spAutoFit/>
          </a:bodyPr>
          <a:lstStyle/>
          <a:p>
            <a:pPr algn="ctr"/>
            <a:r>
              <a:rPr lang="es-ES" sz="2400" dirty="0">
                <a:solidFill>
                  <a:schemeClr val="bg1"/>
                </a:solidFill>
                <a:effectLst>
                  <a:glow rad="101600">
                    <a:srgbClr val="9900CC">
                      <a:alpha val="60000"/>
                    </a:srgbClr>
                  </a:glow>
                  <a:outerShdw blurRad="38100" dist="38100" dir="2700000" algn="tl">
                    <a:srgbClr val="000000">
                      <a:alpha val="43137"/>
                    </a:srgbClr>
                  </a:outerShdw>
                </a:effectLst>
                <a:latin typeface="Bauhaus 93" panose="04030905020B02020C02" pitchFamily="82" charset="0"/>
                <a:cs typeface="Helvetica" panose="020B0604020202020204" pitchFamily="34" charset="0"/>
              </a:rPr>
              <a:t>MACHINE LEARNING </a:t>
            </a:r>
          </a:p>
          <a:p>
            <a:pPr algn="ctr"/>
            <a:r>
              <a:rPr lang="es-ES" sz="2400" dirty="0">
                <a:solidFill>
                  <a:schemeClr val="bg1"/>
                </a:solidFill>
                <a:effectLst>
                  <a:glow rad="101600">
                    <a:srgbClr val="9900CC">
                      <a:alpha val="60000"/>
                    </a:srgbClr>
                  </a:glow>
                  <a:outerShdw blurRad="38100" dist="38100" dir="2700000" algn="tl">
                    <a:srgbClr val="000000">
                      <a:alpha val="43137"/>
                    </a:srgbClr>
                  </a:outerShdw>
                </a:effectLst>
                <a:latin typeface="Bauhaus 93" panose="04030905020B02020C02" pitchFamily="82" charset="0"/>
                <a:cs typeface="Helvetica" panose="020B0604020202020204" pitchFamily="34" charset="0"/>
              </a:rPr>
              <a:t>Y ML.NET</a:t>
            </a: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4757542"/>
            <a:ext cx="3955059" cy="369332"/>
          </a:xfrm>
          <a:prstGeom prst="rect">
            <a:avLst/>
          </a:prstGeom>
          <a:noFill/>
        </p:spPr>
        <p:txBody>
          <a:bodyPr wrap="square" rtlCol="0">
            <a:spAutoFit/>
          </a:bodyPr>
          <a:lstStyle/>
          <a:p>
            <a:r>
              <a:rPr lang="es-ES" b="1" dirty="0">
                <a:solidFill>
                  <a:schemeClr val="bg1"/>
                </a:solidFill>
                <a:latin typeface="Helvetica" panose="020B0604020202020204" pitchFamily="34" charset="0"/>
                <a:cs typeface="Helvetica" panose="020B0604020202020204" pitchFamily="34" charset="0"/>
              </a:rPr>
              <a:t>Txema González</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18420" y="5191487"/>
            <a:ext cx="3955059" cy="1200329"/>
          </a:xfrm>
          <a:prstGeom prst="rect">
            <a:avLst/>
          </a:prstGeom>
          <a:noFill/>
        </p:spPr>
        <p:txBody>
          <a:bodyPr wrap="square" rtlCol="0">
            <a:spAutoFit/>
          </a:bodyPr>
          <a:lstStyle/>
          <a:p>
            <a:r>
              <a:rPr lang="es-ES" sz="1600" dirty="0">
                <a:solidFill>
                  <a:schemeClr val="bg1"/>
                </a:solidFill>
                <a:latin typeface="Helvetica" panose="020B0604020202020204" pitchFamily="34" charset="0"/>
                <a:cs typeface="Helvetica" panose="020B0604020202020204" pitchFamily="34" charset="0"/>
              </a:rPr>
              <a:t>Software </a:t>
            </a:r>
            <a:r>
              <a:rPr lang="es-ES" sz="1600" dirty="0" err="1">
                <a:solidFill>
                  <a:schemeClr val="bg1"/>
                </a:solidFill>
                <a:latin typeface="Helvetica" panose="020B0604020202020204" pitchFamily="34" charset="0"/>
                <a:cs typeface="Helvetica" panose="020B0604020202020204" pitchFamily="34" charset="0"/>
              </a:rPr>
              <a:t>Architect</a:t>
            </a:r>
            <a:r>
              <a:rPr lang="es-ES" sz="1600" dirty="0">
                <a:solidFill>
                  <a:schemeClr val="bg1"/>
                </a:solidFill>
                <a:latin typeface="Helvetica" panose="020B0604020202020204" pitchFamily="34" charset="0"/>
                <a:cs typeface="Helvetica" panose="020B0604020202020204" pitchFamily="34" charset="0"/>
              </a:rPr>
              <a:t> – Catalana Occidente</a:t>
            </a:r>
          </a:p>
          <a:p>
            <a:r>
              <a:rPr lang="en-US" sz="1400" dirty="0">
                <a:solidFill>
                  <a:schemeClr val="bg1"/>
                </a:solidFill>
                <a:latin typeface="Helvetica" panose="020B0604020202020204" pitchFamily="34" charset="0"/>
                <a:cs typeface="Helvetica" panose="020B0604020202020204" pitchFamily="34" charset="0"/>
              </a:rPr>
              <a:t>MCSD App Builder</a:t>
            </a:r>
          </a:p>
          <a:p>
            <a:r>
              <a:rPr lang="en-US" sz="1400" dirty="0">
                <a:solidFill>
                  <a:schemeClr val="bg1"/>
                </a:solidFill>
                <a:latin typeface="Helvetica" panose="020B0604020202020204" pitchFamily="34" charset="0"/>
                <a:cs typeface="Helvetica" panose="020B0604020202020204" pitchFamily="34" charset="0"/>
              </a:rPr>
              <a:t>MCSA Web Applications</a:t>
            </a:r>
          </a:p>
          <a:p>
            <a:r>
              <a:rPr lang="en-US" sz="1400" dirty="0">
                <a:solidFill>
                  <a:schemeClr val="bg1"/>
                </a:solidFill>
                <a:latin typeface="Helvetica" panose="020B0604020202020204" pitchFamily="34" charset="0"/>
                <a:cs typeface="Helvetica" panose="020B0604020202020204" pitchFamily="34" charset="0"/>
              </a:rPr>
              <a:t>Scrum Manager</a:t>
            </a:r>
          </a:p>
          <a:p>
            <a:endParaRPr lang="es-ES" sz="1400" dirty="0">
              <a:solidFill>
                <a:schemeClr val="bg1"/>
              </a:solidFill>
              <a:latin typeface="Helvetica" panose="020B0604020202020204" pitchFamily="34" charset="0"/>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18420" y="6426220"/>
            <a:ext cx="3955059" cy="338554"/>
          </a:xfrm>
          <a:prstGeom prst="rect">
            <a:avLst/>
          </a:prstGeom>
          <a:noFill/>
        </p:spPr>
        <p:txBody>
          <a:bodyPr wrap="square" rtlCol="0">
            <a:spAutoFit/>
          </a:bodyPr>
          <a:lstStyle/>
          <a:p>
            <a:r>
              <a:rPr lang="es-ES" sz="1600" dirty="0">
                <a:solidFill>
                  <a:schemeClr val="bg1"/>
                </a:solidFill>
                <a:latin typeface="Helvetica" panose="020B0604020202020204" pitchFamily="34" charset="0"/>
                <a:cs typeface="Helvetica" panose="020B0604020202020204" pitchFamily="34" charset="0"/>
              </a:rPr>
              <a:t>@</a:t>
            </a:r>
            <a:r>
              <a:rPr lang="es-ES" sz="1600" dirty="0" err="1">
                <a:solidFill>
                  <a:schemeClr val="bg1"/>
                </a:solidFill>
                <a:latin typeface="Helvetica" panose="020B0604020202020204" pitchFamily="34" charset="0"/>
                <a:cs typeface="Helvetica" panose="020B0604020202020204" pitchFamily="34" charset="0"/>
              </a:rPr>
              <a:t>tx_bals</a:t>
            </a:r>
            <a:endParaRPr lang="es-ES" sz="16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91761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2335458"/>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dirty="0">
                <a:solidFill>
                  <a:schemeClr val="bg1">
                    <a:lumMod val="65000"/>
                  </a:schemeClr>
                </a:solidFill>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effectLst/>
              </a:rPr>
              <a:t>¿Qué podemos hacer con ML.NET?</a:t>
            </a:r>
          </a:p>
          <a:p>
            <a:pPr algn="ctr"/>
            <a:endParaRPr lang="es-ES" sz="1550" dirty="0">
              <a:solidFill>
                <a:schemeClr val="bg1">
                  <a:lumMod val="75000"/>
                </a:schemeClr>
              </a:solidFill>
              <a:effectLst/>
            </a:endParaRPr>
          </a:p>
          <a:p>
            <a:pPr algn="ctr"/>
            <a:r>
              <a:rPr lang="es-ES" sz="1550" b="1" dirty="0">
                <a:effectLst>
                  <a:glow rad="228600">
                    <a:schemeClr val="accent5">
                      <a:satMod val="175000"/>
                      <a:alpha val="40000"/>
                    </a:schemeClr>
                  </a:glow>
                </a:effectLst>
              </a:rPr>
              <a:t>Crear un modelo ML.NET</a:t>
            </a:r>
          </a:p>
          <a:p>
            <a:pPr algn="ctr"/>
            <a:endParaRPr lang="es-ES" sz="1550" dirty="0">
              <a:solidFill>
                <a:schemeClr val="bg1">
                  <a:lumMod val="65000"/>
                </a:schemeClr>
              </a:solidFill>
            </a:endParaRPr>
          </a:p>
          <a:p>
            <a:pPr algn="ctr"/>
            <a:r>
              <a:rPr lang="es-ES" sz="1550" dirty="0">
                <a:solidFill>
                  <a:schemeClr val="bg1">
                    <a:lumMod val="65000"/>
                  </a:schemeClr>
                </a:solidFill>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rPr>
              <a:t>Deep </a:t>
            </a:r>
            <a:r>
              <a:rPr lang="es-ES" sz="1550" dirty="0" err="1">
                <a:solidFill>
                  <a:schemeClr val="bg1">
                    <a:lumMod val="65000"/>
                  </a:schemeClr>
                </a:solidFill>
              </a:rPr>
              <a:t>Learning</a:t>
            </a:r>
            <a:endParaRPr lang="es-ES" sz="1550" dirty="0">
              <a:solidFill>
                <a:schemeClr val="bg1">
                  <a:lumMod val="65000"/>
                </a:schemeClr>
              </a:solidFill>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525" y="2340551"/>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15" y="2348419"/>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2364694"/>
            <a:ext cx="390250" cy="390250"/>
          </a:xfrm>
          <a:prstGeom prst="rect">
            <a:avLst/>
          </a:prstGeom>
          <a:effectLst>
            <a:softEdge rad="63500"/>
          </a:effectLst>
        </p:spPr>
      </p:pic>
      <p:pic>
        <p:nvPicPr>
          <p:cNvPr id="2" name="Imagen 1">
            <a:extLst>
              <a:ext uri="{FF2B5EF4-FFF2-40B4-BE49-F238E27FC236}">
                <a16:creationId xmlns:a16="http://schemas.microsoft.com/office/drawing/2014/main" id="{4597EE2C-BCA0-4ED1-8BCD-B0F650DD661B}"/>
              </a:ext>
            </a:extLst>
          </p:cNvPr>
          <p:cNvPicPr>
            <a:picLocks noChangeAspect="1"/>
          </p:cNvPicPr>
          <p:nvPr/>
        </p:nvPicPr>
        <p:blipFill>
          <a:blip r:embed="rId4"/>
          <a:stretch>
            <a:fillRect/>
          </a:stretch>
        </p:blipFill>
        <p:spPr>
          <a:xfrm>
            <a:off x="2682454" y="354885"/>
            <a:ext cx="9429750" cy="5086350"/>
          </a:xfrm>
          <a:prstGeom prst="rect">
            <a:avLst/>
          </a:prstGeom>
        </p:spPr>
      </p:pic>
    </p:spTree>
    <p:extLst>
      <p:ext uri="{BB962C8B-B14F-4D97-AF65-F5344CB8AC3E}">
        <p14:creationId xmlns:p14="http://schemas.microsoft.com/office/powerpoint/2010/main" val="288625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3030783"/>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dirty="0">
                <a:solidFill>
                  <a:schemeClr val="bg1">
                    <a:lumMod val="65000"/>
                  </a:schemeClr>
                </a:solidFill>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effectLst/>
              </a:rPr>
              <a:t>¿Qué podemos hacer con ML.NET?</a:t>
            </a:r>
          </a:p>
          <a:p>
            <a:pPr algn="ctr"/>
            <a:endParaRPr lang="es-ES" sz="1550" dirty="0">
              <a:solidFill>
                <a:schemeClr val="bg1">
                  <a:lumMod val="75000"/>
                </a:schemeClr>
              </a:solidFill>
              <a:effectLst/>
            </a:endParaRPr>
          </a:p>
          <a:p>
            <a:pPr algn="ctr"/>
            <a:r>
              <a:rPr lang="es-ES" sz="1550" dirty="0">
                <a:solidFill>
                  <a:schemeClr val="bg1">
                    <a:lumMod val="65000"/>
                  </a:schemeClr>
                </a:solidFill>
                <a:effectLst/>
              </a:rPr>
              <a:t>Crear un modelo ML.NET</a:t>
            </a:r>
          </a:p>
          <a:p>
            <a:pPr algn="ctr"/>
            <a:endParaRPr lang="es-ES" sz="1550" dirty="0">
              <a:solidFill>
                <a:schemeClr val="bg1">
                  <a:lumMod val="65000"/>
                </a:schemeClr>
              </a:solidFill>
            </a:endParaRPr>
          </a:p>
          <a:p>
            <a:pPr algn="ctr"/>
            <a:r>
              <a:rPr lang="es-ES" sz="1550" b="1" dirty="0">
                <a:effectLst>
                  <a:glow rad="228600">
                    <a:schemeClr val="accent5">
                      <a:satMod val="175000"/>
                      <a:alpha val="40000"/>
                    </a:schemeClr>
                  </a:glow>
                </a:effectLst>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rPr>
              <a:t>Deep </a:t>
            </a:r>
            <a:r>
              <a:rPr lang="es-ES" sz="1550" dirty="0" err="1">
                <a:solidFill>
                  <a:schemeClr val="bg1">
                    <a:lumMod val="65000"/>
                  </a:schemeClr>
                </a:solidFill>
              </a:rPr>
              <a:t>Learning</a:t>
            </a:r>
            <a:endParaRPr lang="es-ES" sz="1550" dirty="0">
              <a:solidFill>
                <a:schemeClr val="bg1">
                  <a:lumMod val="65000"/>
                </a:schemeClr>
              </a:solidFill>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525" y="3054926"/>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15" y="3034219"/>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3050494"/>
            <a:ext cx="390250" cy="390250"/>
          </a:xfrm>
          <a:prstGeom prst="rect">
            <a:avLst/>
          </a:prstGeom>
          <a:effectLst>
            <a:softEdge rad="63500"/>
          </a:effectLst>
        </p:spPr>
      </p:pic>
      <p:pic>
        <p:nvPicPr>
          <p:cNvPr id="2" name="Imagen 1">
            <a:extLst>
              <a:ext uri="{FF2B5EF4-FFF2-40B4-BE49-F238E27FC236}">
                <a16:creationId xmlns:a16="http://schemas.microsoft.com/office/drawing/2014/main" id="{518E1F77-0976-4EE5-B52D-4BC42EB92419}"/>
              </a:ext>
            </a:extLst>
          </p:cNvPr>
          <p:cNvPicPr>
            <a:picLocks noChangeAspect="1"/>
          </p:cNvPicPr>
          <p:nvPr/>
        </p:nvPicPr>
        <p:blipFill>
          <a:blip r:embed="rId4"/>
          <a:stretch>
            <a:fillRect/>
          </a:stretch>
        </p:blipFill>
        <p:spPr>
          <a:xfrm>
            <a:off x="3026158" y="1191237"/>
            <a:ext cx="8742342" cy="3499748"/>
          </a:xfrm>
          <a:prstGeom prst="rect">
            <a:avLst/>
          </a:prstGeom>
        </p:spPr>
      </p:pic>
    </p:spTree>
    <p:extLst>
      <p:ext uri="{BB962C8B-B14F-4D97-AF65-F5344CB8AC3E}">
        <p14:creationId xmlns:p14="http://schemas.microsoft.com/office/powerpoint/2010/main" val="414670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3030783"/>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dirty="0">
                <a:solidFill>
                  <a:schemeClr val="bg1">
                    <a:lumMod val="65000"/>
                  </a:schemeClr>
                </a:solidFill>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effectLst/>
              </a:rPr>
              <a:t>¿Qué podemos hacer con ML.NET?</a:t>
            </a:r>
          </a:p>
          <a:p>
            <a:pPr algn="ctr"/>
            <a:endParaRPr lang="es-ES" sz="1550" dirty="0">
              <a:solidFill>
                <a:schemeClr val="bg1">
                  <a:lumMod val="75000"/>
                </a:schemeClr>
              </a:solidFill>
              <a:effectLst/>
            </a:endParaRPr>
          </a:p>
          <a:p>
            <a:pPr algn="ctr"/>
            <a:r>
              <a:rPr lang="es-ES" sz="1550" dirty="0">
                <a:solidFill>
                  <a:schemeClr val="bg1">
                    <a:lumMod val="65000"/>
                  </a:schemeClr>
                </a:solidFill>
                <a:effectLst/>
              </a:rPr>
              <a:t>Crear un modelo ML.NET</a:t>
            </a:r>
          </a:p>
          <a:p>
            <a:pPr algn="ctr"/>
            <a:endParaRPr lang="es-ES" sz="1550" dirty="0">
              <a:solidFill>
                <a:schemeClr val="bg1">
                  <a:lumMod val="65000"/>
                </a:schemeClr>
              </a:solidFill>
            </a:endParaRPr>
          </a:p>
          <a:p>
            <a:pPr algn="ctr"/>
            <a:r>
              <a:rPr lang="es-ES" sz="1550" b="1" dirty="0">
                <a:effectLst>
                  <a:glow rad="228600">
                    <a:schemeClr val="accent5">
                      <a:satMod val="175000"/>
                      <a:alpha val="40000"/>
                    </a:schemeClr>
                  </a:glow>
                </a:effectLst>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rPr>
              <a:t>Deep </a:t>
            </a:r>
            <a:r>
              <a:rPr lang="es-ES" sz="1550" dirty="0" err="1">
                <a:solidFill>
                  <a:schemeClr val="bg1">
                    <a:lumMod val="65000"/>
                  </a:schemeClr>
                </a:solidFill>
              </a:rPr>
              <a:t>Learning</a:t>
            </a:r>
            <a:endParaRPr lang="es-ES" sz="1550" dirty="0">
              <a:solidFill>
                <a:schemeClr val="bg1">
                  <a:lumMod val="65000"/>
                </a:schemeClr>
              </a:solidFill>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525" y="3054926"/>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15" y="3034219"/>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3050494"/>
            <a:ext cx="390250" cy="390250"/>
          </a:xfrm>
          <a:prstGeom prst="rect">
            <a:avLst/>
          </a:prstGeom>
          <a:effectLst>
            <a:softEdge rad="63500"/>
          </a:effectLst>
        </p:spPr>
      </p:pic>
      <p:sp>
        <p:nvSpPr>
          <p:cNvPr id="3" name="Rectángulo 2">
            <a:extLst>
              <a:ext uri="{FF2B5EF4-FFF2-40B4-BE49-F238E27FC236}">
                <a16:creationId xmlns:a16="http://schemas.microsoft.com/office/drawing/2014/main" id="{9878A0C4-8C76-4642-AEEB-3981156902A7}"/>
              </a:ext>
            </a:extLst>
          </p:cNvPr>
          <p:cNvSpPr/>
          <p:nvPr/>
        </p:nvSpPr>
        <p:spPr>
          <a:xfrm>
            <a:off x="2941226" y="889594"/>
            <a:ext cx="2878609" cy="369332"/>
          </a:xfrm>
          <a:prstGeom prst="rect">
            <a:avLst/>
          </a:prstGeom>
        </p:spPr>
        <p:txBody>
          <a:bodyPr wrap="none">
            <a:spAutoFit/>
          </a:bodyPr>
          <a:lstStyle/>
          <a:p>
            <a:r>
              <a:rPr lang="es-ES" dirty="0" err="1"/>
              <a:t>Install-Package</a:t>
            </a:r>
            <a:r>
              <a:rPr lang="es-ES" dirty="0"/>
              <a:t> Microsoft.ML</a:t>
            </a:r>
          </a:p>
        </p:txBody>
      </p:sp>
      <p:sp>
        <p:nvSpPr>
          <p:cNvPr id="4" name="Rectángulo 3">
            <a:extLst>
              <a:ext uri="{FF2B5EF4-FFF2-40B4-BE49-F238E27FC236}">
                <a16:creationId xmlns:a16="http://schemas.microsoft.com/office/drawing/2014/main" id="{0CF74827-7C01-47D1-9965-5B1D93E92510}"/>
              </a:ext>
            </a:extLst>
          </p:cNvPr>
          <p:cNvSpPr/>
          <p:nvPr/>
        </p:nvSpPr>
        <p:spPr>
          <a:xfrm>
            <a:off x="2941226" y="1360174"/>
            <a:ext cx="9074089" cy="3416320"/>
          </a:xfrm>
          <a:prstGeom prst="rect">
            <a:avLst/>
          </a:prstGeom>
        </p:spPr>
        <p:txBody>
          <a:bodyPr wrap="square">
            <a:spAutoFit/>
          </a:bodyPr>
          <a:lstStyle/>
          <a:p>
            <a:pPr latinLnBrk="1"/>
            <a:r>
              <a:rPr lang="es-ES" dirty="0" err="1">
                <a:solidFill>
                  <a:srgbClr val="004ED0"/>
                </a:solidFill>
                <a:latin typeface="inherit"/>
              </a:rPr>
              <a:t>MLContext</a:t>
            </a:r>
            <a:r>
              <a:rPr lang="es-ES" dirty="0">
                <a:solidFill>
                  <a:srgbClr val="004ED0"/>
                </a:solidFill>
                <a:latin typeface="inherit"/>
              </a:rPr>
              <a:t> </a:t>
            </a:r>
            <a:r>
              <a:rPr lang="es-ES" dirty="0" err="1">
                <a:solidFill>
                  <a:srgbClr val="002D7A"/>
                </a:solidFill>
                <a:latin typeface="inherit"/>
              </a:rPr>
              <a:t>mlContext</a:t>
            </a:r>
            <a:r>
              <a:rPr lang="es-ES" dirty="0">
                <a:solidFill>
                  <a:srgbClr val="006FE0"/>
                </a:solidFill>
                <a:latin typeface="inherit"/>
              </a:rPr>
              <a:t> = </a:t>
            </a:r>
            <a:r>
              <a:rPr lang="es-ES" dirty="0">
                <a:solidFill>
                  <a:srgbClr val="800080"/>
                </a:solidFill>
                <a:latin typeface="inherit"/>
              </a:rPr>
              <a:t>new</a:t>
            </a:r>
            <a:r>
              <a:rPr lang="es-ES" dirty="0">
                <a:solidFill>
                  <a:srgbClr val="006FE0"/>
                </a:solidFill>
                <a:latin typeface="inherit"/>
              </a:rPr>
              <a:t> </a:t>
            </a:r>
            <a:r>
              <a:rPr lang="es-ES" dirty="0" err="1">
                <a:solidFill>
                  <a:srgbClr val="004ED0"/>
                </a:solidFill>
                <a:latin typeface="inherit"/>
              </a:rPr>
              <a:t>MLContext</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0000"/>
                </a:solidFill>
                <a:latin typeface="Monaco"/>
              </a:rPr>
              <a:t> </a:t>
            </a:r>
          </a:p>
          <a:p>
            <a:pPr latinLnBrk="1"/>
            <a:r>
              <a:rPr lang="es-ES" dirty="0" err="1">
                <a:solidFill>
                  <a:srgbClr val="004ED0"/>
                </a:solidFill>
                <a:latin typeface="inherit"/>
              </a:rPr>
              <a:t>IDataView</a:t>
            </a:r>
            <a:r>
              <a:rPr lang="es-ES" dirty="0">
                <a:solidFill>
                  <a:srgbClr val="004ED0"/>
                </a:solidFill>
                <a:latin typeface="inherit"/>
              </a:rPr>
              <a:t> </a:t>
            </a:r>
            <a:r>
              <a:rPr lang="es-ES" dirty="0" err="1">
                <a:solidFill>
                  <a:srgbClr val="002D7A"/>
                </a:solidFill>
                <a:latin typeface="inherit"/>
              </a:rPr>
              <a:t>trainData</a:t>
            </a:r>
            <a:r>
              <a:rPr lang="es-ES" dirty="0">
                <a:solidFill>
                  <a:srgbClr val="006FE0"/>
                </a:solidFill>
                <a:latin typeface="inherit"/>
              </a:rPr>
              <a:t> = </a:t>
            </a:r>
            <a:r>
              <a:rPr lang="es-ES" dirty="0" err="1">
                <a:solidFill>
                  <a:srgbClr val="002D7A"/>
                </a:solidFill>
                <a:latin typeface="inherit"/>
              </a:rPr>
              <a:t>mlContext</a:t>
            </a:r>
            <a:r>
              <a:rPr lang="es-ES" dirty="0" err="1">
                <a:solidFill>
                  <a:srgbClr val="333333"/>
                </a:solidFill>
                <a:latin typeface="inherit"/>
              </a:rPr>
              <a:t>.</a:t>
            </a:r>
            <a:r>
              <a:rPr lang="es-ES" dirty="0" err="1">
                <a:solidFill>
                  <a:srgbClr val="002D7A"/>
                </a:solidFill>
                <a:latin typeface="inherit"/>
              </a:rPr>
              <a:t>Data</a:t>
            </a:r>
            <a:r>
              <a:rPr lang="es-ES" dirty="0" err="1">
                <a:solidFill>
                  <a:srgbClr val="333333"/>
                </a:solidFill>
                <a:latin typeface="inherit"/>
              </a:rPr>
              <a:t>.</a:t>
            </a:r>
            <a:r>
              <a:rPr lang="es-ES" dirty="0" err="1">
                <a:solidFill>
                  <a:srgbClr val="002D7A"/>
                </a:solidFill>
                <a:latin typeface="inherit"/>
              </a:rPr>
              <a:t>LoadFromTextFile</a:t>
            </a:r>
            <a:r>
              <a:rPr lang="es-ES" dirty="0">
                <a:solidFill>
                  <a:srgbClr val="006FE0"/>
                </a:solidFill>
                <a:latin typeface="inherit"/>
              </a:rPr>
              <a:t>&lt;</a:t>
            </a:r>
            <a:r>
              <a:rPr lang="es-ES" dirty="0" err="1">
                <a:solidFill>
                  <a:srgbClr val="002D7A"/>
                </a:solidFill>
                <a:latin typeface="inherit"/>
              </a:rPr>
              <a:t>SentimentIssue</a:t>
            </a:r>
            <a:r>
              <a:rPr lang="es-ES" dirty="0">
                <a:solidFill>
                  <a:srgbClr val="006FE0"/>
                </a:solidFill>
                <a:latin typeface="inherit"/>
              </a:rPr>
              <a:t>&gt;</a:t>
            </a:r>
            <a:r>
              <a:rPr lang="es-ES" dirty="0">
                <a:solidFill>
                  <a:srgbClr val="333333"/>
                </a:solidFill>
                <a:latin typeface="inherit"/>
              </a:rPr>
              <a:t>(</a:t>
            </a:r>
            <a:r>
              <a:rPr lang="es-ES" dirty="0" err="1">
                <a:solidFill>
                  <a:srgbClr val="002D7A"/>
                </a:solidFill>
                <a:latin typeface="inherit"/>
              </a:rPr>
              <a:t>DataPath</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0000"/>
                </a:solidFill>
                <a:latin typeface="Monaco"/>
              </a:rPr>
              <a:t> </a:t>
            </a:r>
          </a:p>
          <a:p>
            <a:pPr latinLnBrk="1"/>
            <a:r>
              <a:rPr lang="es-ES" dirty="0" err="1">
                <a:solidFill>
                  <a:srgbClr val="800080"/>
                </a:solidFill>
                <a:latin typeface="inherit"/>
              </a:rPr>
              <a:t>var</a:t>
            </a:r>
            <a:r>
              <a:rPr lang="es-ES" dirty="0">
                <a:solidFill>
                  <a:srgbClr val="006FE0"/>
                </a:solidFill>
                <a:latin typeface="inherit"/>
              </a:rPr>
              <a:t> </a:t>
            </a:r>
            <a:r>
              <a:rPr lang="es-ES" dirty="0" err="1">
                <a:solidFill>
                  <a:srgbClr val="002D7A"/>
                </a:solidFill>
                <a:latin typeface="inherit"/>
              </a:rPr>
              <a:t>dataProcessPipeline</a:t>
            </a:r>
            <a:r>
              <a:rPr lang="es-ES" dirty="0">
                <a:solidFill>
                  <a:srgbClr val="006FE0"/>
                </a:solidFill>
                <a:latin typeface="inherit"/>
              </a:rPr>
              <a:t> = </a:t>
            </a:r>
            <a:r>
              <a:rPr lang="es-ES" dirty="0" err="1">
                <a:solidFill>
                  <a:srgbClr val="002D7A"/>
                </a:solidFill>
                <a:latin typeface="inherit"/>
              </a:rPr>
              <a:t>mlContext</a:t>
            </a:r>
            <a:r>
              <a:rPr lang="es-ES" dirty="0" err="1">
                <a:solidFill>
                  <a:srgbClr val="333333"/>
                </a:solidFill>
                <a:latin typeface="inherit"/>
              </a:rPr>
              <a:t>.</a:t>
            </a:r>
            <a:r>
              <a:rPr lang="es-ES" dirty="0" err="1">
                <a:solidFill>
                  <a:srgbClr val="002D7A"/>
                </a:solidFill>
                <a:latin typeface="inherit"/>
              </a:rPr>
              <a:t>Transforms</a:t>
            </a:r>
            <a:r>
              <a:rPr lang="es-ES" dirty="0" err="1">
                <a:solidFill>
                  <a:srgbClr val="333333"/>
                </a:solidFill>
                <a:latin typeface="inherit"/>
              </a:rPr>
              <a:t>.</a:t>
            </a:r>
            <a:r>
              <a:rPr lang="es-ES" dirty="0" err="1">
                <a:solidFill>
                  <a:srgbClr val="002D7A"/>
                </a:solidFill>
                <a:latin typeface="inherit"/>
              </a:rPr>
              <a:t>Text</a:t>
            </a:r>
            <a:r>
              <a:rPr lang="es-ES" dirty="0" err="1">
                <a:solidFill>
                  <a:srgbClr val="333333"/>
                </a:solidFill>
                <a:latin typeface="inherit"/>
              </a:rPr>
              <a:t>.</a:t>
            </a:r>
            <a:r>
              <a:rPr lang="es-ES" dirty="0" err="1">
                <a:solidFill>
                  <a:srgbClr val="004ED0"/>
                </a:solidFill>
                <a:latin typeface="inherit"/>
              </a:rPr>
              <a:t>FeaturizeText</a:t>
            </a:r>
            <a:r>
              <a:rPr lang="es-ES" dirty="0">
                <a:solidFill>
                  <a:srgbClr val="333333"/>
                </a:solidFill>
                <a:latin typeface="inherit"/>
              </a:rPr>
              <a:t>(</a:t>
            </a:r>
            <a:r>
              <a:rPr lang="es-ES" dirty="0" err="1">
                <a:solidFill>
                  <a:srgbClr val="002D7A"/>
                </a:solidFill>
                <a:latin typeface="inherit"/>
              </a:rPr>
              <a:t>outputColumnName</a:t>
            </a:r>
            <a:r>
              <a:rPr lang="es-ES" dirty="0">
                <a:solidFill>
                  <a:srgbClr val="006FE0"/>
                </a:solidFill>
                <a:latin typeface="inherit"/>
              </a:rPr>
              <a:t>:</a:t>
            </a:r>
            <a:r>
              <a:rPr lang="es-ES" dirty="0">
                <a:solidFill>
                  <a:srgbClr val="008000"/>
                </a:solidFill>
                <a:latin typeface="inherit"/>
              </a:rPr>
              <a:t>"</a:t>
            </a:r>
            <a:r>
              <a:rPr lang="es-ES" dirty="0" err="1">
                <a:solidFill>
                  <a:srgbClr val="008000"/>
                </a:solidFill>
                <a:latin typeface="inherit"/>
              </a:rPr>
              <a:t>Features</a:t>
            </a:r>
            <a:r>
              <a:rPr lang="es-ES" dirty="0">
                <a:solidFill>
                  <a:srgbClr val="008000"/>
                </a:solidFill>
                <a:latin typeface="inherit"/>
              </a:rPr>
              <a:t>"</a:t>
            </a:r>
            <a:r>
              <a:rPr lang="es-ES" dirty="0">
                <a:solidFill>
                  <a:srgbClr val="333333"/>
                </a:solidFill>
                <a:latin typeface="inherit"/>
              </a:rPr>
              <a:t>,</a:t>
            </a:r>
            <a:r>
              <a:rPr lang="es-ES" dirty="0">
                <a:solidFill>
                  <a:srgbClr val="006FE0"/>
                </a:solidFill>
                <a:latin typeface="inherit"/>
              </a:rPr>
              <a:t> </a:t>
            </a:r>
            <a:r>
              <a:rPr lang="es-ES" dirty="0" err="1">
                <a:solidFill>
                  <a:srgbClr val="002D7A"/>
                </a:solidFill>
                <a:latin typeface="inherit"/>
              </a:rPr>
              <a:t>inputColumnName</a:t>
            </a:r>
            <a:r>
              <a:rPr lang="es-ES" dirty="0">
                <a:solidFill>
                  <a:srgbClr val="006FE0"/>
                </a:solidFill>
                <a:latin typeface="inherit"/>
              </a:rPr>
              <a:t>:</a:t>
            </a:r>
            <a:r>
              <a:rPr lang="es-ES" dirty="0">
                <a:solidFill>
                  <a:srgbClr val="008000"/>
                </a:solidFill>
                <a:latin typeface="inherit"/>
              </a:rPr>
              <a:t>"Text"</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0000"/>
                </a:solidFill>
                <a:latin typeface="Monaco"/>
              </a:rPr>
              <a:t> </a:t>
            </a:r>
          </a:p>
          <a:p>
            <a:pPr latinLnBrk="1"/>
            <a:r>
              <a:rPr lang="es-ES" dirty="0" err="1">
                <a:solidFill>
                  <a:srgbClr val="800080"/>
                </a:solidFill>
                <a:latin typeface="inherit"/>
              </a:rPr>
              <a:t>var</a:t>
            </a:r>
            <a:r>
              <a:rPr lang="es-ES" dirty="0">
                <a:solidFill>
                  <a:srgbClr val="006FE0"/>
                </a:solidFill>
                <a:latin typeface="inherit"/>
              </a:rPr>
              <a:t> </a:t>
            </a:r>
            <a:r>
              <a:rPr lang="es-ES" dirty="0" err="1">
                <a:solidFill>
                  <a:srgbClr val="002D7A"/>
                </a:solidFill>
                <a:latin typeface="inherit"/>
              </a:rPr>
              <a:t>trainer</a:t>
            </a:r>
            <a:r>
              <a:rPr lang="es-ES" dirty="0">
                <a:solidFill>
                  <a:srgbClr val="006FE0"/>
                </a:solidFill>
                <a:latin typeface="inherit"/>
              </a:rPr>
              <a:t> = </a:t>
            </a:r>
            <a:r>
              <a:rPr lang="es-ES" dirty="0" err="1">
                <a:solidFill>
                  <a:srgbClr val="002D7A"/>
                </a:solidFill>
                <a:latin typeface="inherit"/>
              </a:rPr>
              <a:t>mlContext</a:t>
            </a:r>
            <a:r>
              <a:rPr lang="es-ES" dirty="0" err="1">
                <a:solidFill>
                  <a:srgbClr val="333333"/>
                </a:solidFill>
                <a:latin typeface="inherit"/>
              </a:rPr>
              <a:t>.</a:t>
            </a:r>
            <a:r>
              <a:rPr lang="es-ES" dirty="0" err="1">
                <a:solidFill>
                  <a:srgbClr val="002D7A"/>
                </a:solidFill>
                <a:latin typeface="inherit"/>
              </a:rPr>
              <a:t>BinaryClassification</a:t>
            </a:r>
            <a:r>
              <a:rPr lang="es-ES" dirty="0" err="1">
                <a:solidFill>
                  <a:srgbClr val="333333"/>
                </a:solidFill>
                <a:latin typeface="inherit"/>
              </a:rPr>
              <a:t>.</a:t>
            </a:r>
            <a:r>
              <a:rPr lang="es-ES" dirty="0" err="1">
                <a:solidFill>
                  <a:srgbClr val="002D7A"/>
                </a:solidFill>
                <a:latin typeface="inherit"/>
              </a:rPr>
              <a:t>Trainers</a:t>
            </a:r>
            <a:r>
              <a:rPr lang="es-ES" dirty="0" err="1">
                <a:solidFill>
                  <a:srgbClr val="333333"/>
                </a:solidFill>
                <a:latin typeface="inherit"/>
              </a:rPr>
              <a:t>.</a:t>
            </a:r>
            <a:r>
              <a:rPr lang="es-ES" dirty="0" err="1">
                <a:solidFill>
                  <a:srgbClr val="004ED0"/>
                </a:solidFill>
                <a:latin typeface="inherit"/>
              </a:rPr>
              <a:t>FastTree</a:t>
            </a:r>
            <a:r>
              <a:rPr lang="es-ES" dirty="0">
                <a:solidFill>
                  <a:srgbClr val="333333"/>
                </a:solidFill>
                <a:latin typeface="inherit"/>
              </a:rPr>
              <a:t>(</a:t>
            </a:r>
            <a:r>
              <a:rPr lang="es-ES" dirty="0" err="1">
                <a:solidFill>
                  <a:srgbClr val="002D7A"/>
                </a:solidFill>
                <a:latin typeface="inherit"/>
              </a:rPr>
              <a:t>labelColumnName</a:t>
            </a:r>
            <a:r>
              <a:rPr lang="es-ES" dirty="0">
                <a:solidFill>
                  <a:srgbClr val="006FE0"/>
                </a:solidFill>
                <a:latin typeface="inherit"/>
              </a:rPr>
              <a:t>:</a:t>
            </a:r>
            <a:r>
              <a:rPr lang="es-ES" dirty="0">
                <a:solidFill>
                  <a:srgbClr val="008000"/>
                </a:solidFill>
                <a:latin typeface="inherit"/>
              </a:rPr>
              <a:t>"</a:t>
            </a:r>
            <a:r>
              <a:rPr lang="es-ES" dirty="0" err="1">
                <a:solidFill>
                  <a:srgbClr val="008000"/>
                </a:solidFill>
                <a:latin typeface="inherit"/>
              </a:rPr>
              <a:t>Label</a:t>
            </a:r>
            <a:r>
              <a:rPr lang="es-ES" dirty="0">
                <a:solidFill>
                  <a:srgbClr val="008000"/>
                </a:solidFill>
                <a:latin typeface="inherit"/>
              </a:rPr>
              <a:t>"</a:t>
            </a:r>
            <a:r>
              <a:rPr lang="es-ES" dirty="0">
                <a:solidFill>
                  <a:srgbClr val="333333"/>
                </a:solidFill>
                <a:latin typeface="inherit"/>
              </a:rPr>
              <a:t>,</a:t>
            </a:r>
            <a:r>
              <a:rPr lang="es-ES" dirty="0">
                <a:solidFill>
                  <a:srgbClr val="006FE0"/>
                </a:solidFill>
                <a:latin typeface="inherit"/>
              </a:rPr>
              <a:t> </a:t>
            </a:r>
            <a:r>
              <a:rPr lang="es-ES" dirty="0" err="1">
                <a:solidFill>
                  <a:srgbClr val="002D7A"/>
                </a:solidFill>
                <a:latin typeface="inherit"/>
              </a:rPr>
              <a:t>featureColumnName</a:t>
            </a:r>
            <a:r>
              <a:rPr lang="es-ES" dirty="0">
                <a:solidFill>
                  <a:srgbClr val="006FE0"/>
                </a:solidFill>
                <a:latin typeface="inherit"/>
              </a:rPr>
              <a:t>:</a:t>
            </a:r>
            <a:r>
              <a:rPr lang="es-ES" dirty="0">
                <a:solidFill>
                  <a:srgbClr val="008000"/>
                </a:solidFill>
                <a:latin typeface="inherit"/>
              </a:rPr>
              <a:t>"</a:t>
            </a:r>
            <a:r>
              <a:rPr lang="es-ES" dirty="0" err="1">
                <a:solidFill>
                  <a:srgbClr val="008000"/>
                </a:solidFill>
                <a:latin typeface="inherit"/>
              </a:rPr>
              <a:t>Features</a:t>
            </a:r>
            <a:r>
              <a:rPr lang="es-ES" dirty="0">
                <a:solidFill>
                  <a:srgbClr val="008000"/>
                </a:solidFill>
                <a:latin typeface="inherit"/>
              </a:rPr>
              <a:t>"</a:t>
            </a:r>
            <a:r>
              <a:rPr lang="es-ES" dirty="0">
                <a:solidFill>
                  <a:srgbClr val="333333"/>
                </a:solidFill>
                <a:latin typeface="inherit"/>
              </a:rPr>
              <a:t>);</a:t>
            </a:r>
            <a:endParaRPr lang="es-ES" dirty="0">
              <a:solidFill>
                <a:srgbClr val="000000"/>
              </a:solidFill>
              <a:latin typeface="Monaco"/>
            </a:endParaRPr>
          </a:p>
          <a:p>
            <a:pPr latinLnBrk="1"/>
            <a:r>
              <a:rPr lang="es-ES" dirty="0" err="1">
                <a:solidFill>
                  <a:srgbClr val="800080"/>
                </a:solidFill>
                <a:latin typeface="inherit"/>
              </a:rPr>
              <a:t>var</a:t>
            </a:r>
            <a:r>
              <a:rPr lang="es-ES" dirty="0">
                <a:solidFill>
                  <a:srgbClr val="006FE0"/>
                </a:solidFill>
                <a:latin typeface="inherit"/>
              </a:rPr>
              <a:t> </a:t>
            </a:r>
            <a:r>
              <a:rPr lang="es-ES" dirty="0" err="1">
                <a:solidFill>
                  <a:srgbClr val="002D7A"/>
                </a:solidFill>
                <a:latin typeface="inherit"/>
              </a:rPr>
              <a:t>trainingPipeline</a:t>
            </a:r>
            <a:r>
              <a:rPr lang="es-ES" dirty="0">
                <a:solidFill>
                  <a:srgbClr val="006FE0"/>
                </a:solidFill>
                <a:latin typeface="inherit"/>
              </a:rPr>
              <a:t> = </a:t>
            </a:r>
            <a:r>
              <a:rPr lang="es-ES" dirty="0" err="1">
                <a:solidFill>
                  <a:srgbClr val="002D7A"/>
                </a:solidFill>
                <a:latin typeface="inherit"/>
              </a:rPr>
              <a:t>dataProcessPipeline</a:t>
            </a:r>
            <a:r>
              <a:rPr lang="es-ES" dirty="0" err="1">
                <a:solidFill>
                  <a:srgbClr val="333333"/>
                </a:solidFill>
                <a:latin typeface="inherit"/>
              </a:rPr>
              <a:t>.</a:t>
            </a:r>
            <a:r>
              <a:rPr lang="es-ES" dirty="0" err="1">
                <a:solidFill>
                  <a:srgbClr val="004ED0"/>
                </a:solidFill>
                <a:latin typeface="inherit"/>
              </a:rPr>
              <a:t>Append</a:t>
            </a:r>
            <a:r>
              <a:rPr lang="es-ES" dirty="0">
                <a:solidFill>
                  <a:srgbClr val="333333"/>
                </a:solidFill>
                <a:latin typeface="inherit"/>
              </a:rPr>
              <a:t>(</a:t>
            </a:r>
            <a:r>
              <a:rPr lang="es-ES" dirty="0" err="1">
                <a:solidFill>
                  <a:srgbClr val="002D7A"/>
                </a:solidFill>
                <a:latin typeface="inherit"/>
              </a:rPr>
              <a:t>trainer</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0000"/>
                </a:solidFill>
                <a:latin typeface="Monaco"/>
              </a:rPr>
              <a:t> </a:t>
            </a:r>
          </a:p>
          <a:p>
            <a:pPr latinLnBrk="1"/>
            <a:r>
              <a:rPr lang="es-ES" dirty="0" err="1">
                <a:solidFill>
                  <a:srgbClr val="004ED0"/>
                </a:solidFill>
                <a:latin typeface="inherit"/>
              </a:rPr>
              <a:t>ITransformer</a:t>
            </a:r>
            <a:r>
              <a:rPr lang="es-ES" dirty="0">
                <a:solidFill>
                  <a:srgbClr val="004ED0"/>
                </a:solidFill>
                <a:latin typeface="inherit"/>
              </a:rPr>
              <a:t> </a:t>
            </a:r>
            <a:r>
              <a:rPr lang="es-ES" dirty="0" err="1">
                <a:solidFill>
                  <a:srgbClr val="002D7A"/>
                </a:solidFill>
                <a:latin typeface="inherit"/>
              </a:rPr>
              <a:t>trainedModel</a:t>
            </a:r>
            <a:r>
              <a:rPr lang="es-ES" dirty="0">
                <a:solidFill>
                  <a:srgbClr val="006FE0"/>
                </a:solidFill>
                <a:latin typeface="inherit"/>
              </a:rPr>
              <a:t> = </a:t>
            </a:r>
            <a:r>
              <a:rPr lang="es-ES" dirty="0" err="1">
                <a:solidFill>
                  <a:srgbClr val="002D7A"/>
                </a:solidFill>
                <a:latin typeface="inherit"/>
              </a:rPr>
              <a:t>trainingPipeline</a:t>
            </a:r>
            <a:r>
              <a:rPr lang="es-ES" dirty="0" err="1">
                <a:solidFill>
                  <a:srgbClr val="333333"/>
                </a:solidFill>
                <a:latin typeface="inherit"/>
              </a:rPr>
              <a:t>.</a:t>
            </a:r>
            <a:r>
              <a:rPr lang="es-ES" dirty="0" err="1">
                <a:solidFill>
                  <a:srgbClr val="004ED0"/>
                </a:solidFill>
                <a:latin typeface="inherit"/>
              </a:rPr>
              <a:t>Fit</a:t>
            </a:r>
            <a:r>
              <a:rPr lang="es-ES" dirty="0">
                <a:solidFill>
                  <a:srgbClr val="333333"/>
                </a:solidFill>
                <a:latin typeface="inherit"/>
              </a:rPr>
              <a:t>(</a:t>
            </a:r>
            <a:r>
              <a:rPr lang="es-ES" dirty="0" err="1">
                <a:solidFill>
                  <a:srgbClr val="002D7A"/>
                </a:solidFill>
                <a:latin typeface="inherit"/>
              </a:rPr>
              <a:t>testTrainSplit</a:t>
            </a:r>
            <a:r>
              <a:rPr lang="es-ES" dirty="0" err="1">
                <a:solidFill>
                  <a:srgbClr val="333333"/>
                </a:solidFill>
                <a:latin typeface="inherit"/>
              </a:rPr>
              <a:t>.</a:t>
            </a:r>
            <a:r>
              <a:rPr lang="es-ES" dirty="0" err="1">
                <a:solidFill>
                  <a:srgbClr val="002D7A"/>
                </a:solidFill>
                <a:latin typeface="inherit"/>
              </a:rPr>
              <a:t>TrainSet</a:t>
            </a:r>
            <a:r>
              <a:rPr lang="es-ES" dirty="0">
                <a:solidFill>
                  <a:srgbClr val="333333"/>
                </a:solidFill>
                <a:latin typeface="inherit"/>
              </a:rPr>
              <a:t>);</a:t>
            </a:r>
            <a:endParaRPr lang="es-ES" dirty="0">
              <a:solidFill>
                <a:srgbClr val="000000"/>
              </a:solidFill>
              <a:latin typeface="Monaco"/>
            </a:endParaRPr>
          </a:p>
        </p:txBody>
      </p:sp>
      <p:sp>
        <p:nvSpPr>
          <p:cNvPr id="5" name="Rectángulo 4">
            <a:extLst>
              <a:ext uri="{FF2B5EF4-FFF2-40B4-BE49-F238E27FC236}">
                <a16:creationId xmlns:a16="http://schemas.microsoft.com/office/drawing/2014/main" id="{5357604D-4097-4C5F-90BD-2D07B0B01518}"/>
              </a:ext>
            </a:extLst>
          </p:cNvPr>
          <p:cNvSpPr/>
          <p:nvPr/>
        </p:nvSpPr>
        <p:spPr>
          <a:xfrm>
            <a:off x="2941226" y="340054"/>
            <a:ext cx="6096000" cy="646331"/>
          </a:xfrm>
          <a:prstGeom prst="rect">
            <a:avLst/>
          </a:prstGeom>
        </p:spPr>
        <p:txBody>
          <a:bodyPr>
            <a:spAutoFit/>
          </a:bodyPr>
          <a:lstStyle/>
          <a:p>
            <a:r>
              <a:rPr lang="es-ES" dirty="0"/>
              <a:t>	</a:t>
            </a:r>
          </a:p>
          <a:p>
            <a:r>
              <a:rPr lang="es-ES" dirty="0" err="1"/>
              <a:t>dotnet</a:t>
            </a:r>
            <a:r>
              <a:rPr lang="es-ES" dirty="0"/>
              <a:t> </a:t>
            </a:r>
            <a:r>
              <a:rPr lang="es-ES" dirty="0" err="1"/>
              <a:t>add</a:t>
            </a:r>
            <a:r>
              <a:rPr lang="es-ES" dirty="0"/>
              <a:t> </a:t>
            </a:r>
            <a:r>
              <a:rPr lang="es-ES" dirty="0" err="1"/>
              <a:t>package</a:t>
            </a:r>
            <a:r>
              <a:rPr lang="es-ES" dirty="0"/>
              <a:t> Microsoft.ML</a:t>
            </a:r>
          </a:p>
        </p:txBody>
      </p:sp>
    </p:spTree>
    <p:extLst>
      <p:ext uri="{BB962C8B-B14F-4D97-AF65-F5344CB8AC3E}">
        <p14:creationId xmlns:p14="http://schemas.microsoft.com/office/powerpoint/2010/main" val="66593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3030783"/>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dirty="0">
                <a:solidFill>
                  <a:schemeClr val="bg1">
                    <a:lumMod val="65000"/>
                  </a:schemeClr>
                </a:solidFill>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effectLst/>
              </a:rPr>
              <a:t>¿Qué podemos hacer con ML.NET?</a:t>
            </a:r>
          </a:p>
          <a:p>
            <a:pPr algn="ctr"/>
            <a:endParaRPr lang="es-ES" sz="1550" dirty="0">
              <a:solidFill>
                <a:schemeClr val="bg1">
                  <a:lumMod val="75000"/>
                </a:schemeClr>
              </a:solidFill>
              <a:effectLst/>
            </a:endParaRPr>
          </a:p>
          <a:p>
            <a:pPr algn="ctr"/>
            <a:r>
              <a:rPr lang="es-ES" sz="1550" dirty="0">
                <a:solidFill>
                  <a:schemeClr val="bg1">
                    <a:lumMod val="65000"/>
                  </a:schemeClr>
                </a:solidFill>
                <a:effectLst/>
              </a:rPr>
              <a:t>Crear un modelo ML.NET</a:t>
            </a:r>
          </a:p>
          <a:p>
            <a:pPr algn="ctr"/>
            <a:endParaRPr lang="es-ES" sz="1550" dirty="0">
              <a:solidFill>
                <a:schemeClr val="bg1">
                  <a:lumMod val="65000"/>
                </a:schemeClr>
              </a:solidFill>
            </a:endParaRPr>
          </a:p>
          <a:p>
            <a:pPr algn="ctr"/>
            <a:r>
              <a:rPr lang="es-ES" sz="1550" b="1" dirty="0">
                <a:effectLst>
                  <a:glow rad="228600">
                    <a:schemeClr val="accent5">
                      <a:satMod val="175000"/>
                      <a:alpha val="40000"/>
                    </a:schemeClr>
                  </a:glow>
                </a:effectLst>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rPr>
              <a:t>Deep </a:t>
            </a:r>
            <a:r>
              <a:rPr lang="es-ES" sz="1550" dirty="0" err="1">
                <a:solidFill>
                  <a:schemeClr val="bg1">
                    <a:lumMod val="65000"/>
                  </a:schemeClr>
                </a:solidFill>
              </a:rPr>
              <a:t>Learning</a:t>
            </a:r>
            <a:endParaRPr lang="es-ES" sz="1550" dirty="0">
              <a:solidFill>
                <a:schemeClr val="bg1">
                  <a:lumMod val="65000"/>
                </a:schemeClr>
              </a:solidFill>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525" y="3054926"/>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15" y="3034219"/>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3050494"/>
            <a:ext cx="390250" cy="390250"/>
          </a:xfrm>
          <a:prstGeom prst="rect">
            <a:avLst/>
          </a:prstGeom>
          <a:effectLst>
            <a:softEdge rad="63500"/>
          </a:effectLst>
        </p:spPr>
      </p:pic>
      <p:sp>
        <p:nvSpPr>
          <p:cNvPr id="2" name="Rectángulo 1">
            <a:extLst>
              <a:ext uri="{FF2B5EF4-FFF2-40B4-BE49-F238E27FC236}">
                <a16:creationId xmlns:a16="http://schemas.microsoft.com/office/drawing/2014/main" id="{56EB4605-E057-4F97-950B-15FE406912E0}"/>
              </a:ext>
            </a:extLst>
          </p:cNvPr>
          <p:cNvSpPr/>
          <p:nvPr/>
        </p:nvSpPr>
        <p:spPr>
          <a:xfrm>
            <a:off x="3048068" y="1325358"/>
            <a:ext cx="6096000" cy="2862322"/>
          </a:xfrm>
          <a:prstGeom prst="rect">
            <a:avLst/>
          </a:prstGeom>
        </p:spPr>
        <p:txBody>
          <a:bodyPr>
            <a:spAutoFit/>
          </a:bodyPr>
          <a:lstStyle/>
          <a:p>
            <a:pPr latinLnBrk="1"/>
            <a:r>
              <a:rPr lang="es-ES" dirty="0">
                <a:solidFill>
                  <a:srgbClr val="FF8000"/>
                </a:solidFill>
                <a:latin typeface="inherit"/>
              </a:rPr>
              <a:t>// </a:t>
            </a:r>
            <a:r>
              <a:rPr lang="es-ES" dirty="0" err="1">
                <a:solidFill>
                  <a:srgbClr val="FF8000"/>
                </a:solidFill>
                <a:latin typeface="inherit"/>
              </a:rPr>
              <a:t>Create</a:t>
            </a:r>
            <a:r>
              <a:rPr lang="es-ES" dirty="0">
                <a:solidFill>
                  <a:srgbClr val="FF8000"/>
                </a:solidFill>
                <a:latin typeface="inherit"/>
              </a:rPr>
              <a:t> </a:t>
            </a:r>
            <a:r>
              <a:rPr lang="es-ES" dirty="0" err="1">
                <a:solidFill>
                  <a:srgbClr val="FF8000"/>
                </a:solidFill>
                <a:latin typeface="inherit"/>
              </a:rPr>
              <a:t>prediction</a:t>
            </a:r>
            <a:r>
              <a:rPr lang="es-ES" dirty="0">
                <a:solidFill>
                  <a:srgbClr val="FF8000"/>
                </a:solidFill>
                <a:latin typeface="inherit"/>
              </a:rPr>
              <a:t> </a:t>
            </a:r>
            <a:r>
              <a:rPr lang="es-ES" dirty="0" err="1">
                <a:solidFill>
                  <a:srgbClr val="FF8000"/>
                </a:solidFill>
                <a:latin typeface="inherit"/>
              </a:rPr>
              <a:t>engine</a:t>
            </a:r>
            <a:r>
              <a:rPr lang="es-ES" dirty="0">
                <a:solidFill>
                  <a:srgbClr val="FF8000"/>
                </a:solidFill>
                <a:latin typeface="inherit"/>
              </a:rPr>
              <a:t> </a:t>
            </a:r>
            <a:r>
              <a:rPr lang="es-ES" dirty="0" err="1">
                <a:solidFill>
                  <a:srgbClr val="FF8000"/>
                </a:solidFill>
                <a:latin typeface="inherit"/>
              </a:rPr>
              <a:t>related</a:t>
            </a:r>
            <a:r>
              <a:rPr lang="es-ES" dirty="0">
                <a:solidFill>
                  <a:srgbClr val="FF8000"/>
                </a:solidFill>
                <a:latin typeface="inherit"/>
              </a:rPr>
              <a:t> </a:t>
            </a:r>
            <a:r>
              <a:rPr lang="es-ES" dirty="0" err="1">
                <a:solidFill>
                  <a:srgbClr val="FF8000"/>
                </a:solidFill>
                <a:latin typeface="inherit"/>
              </a:rPr>
              <a:t>to</a:t>
            </a:r>
            <a:r>
              <a:rPr lang="es-ES" dirty="0">
                <a:solidFill>
                  <a:srgbClr val="FF8000"/>
                </a:solidFill>
                <a:latin typeface="inherit"/>
              </a:rPr>
              <a:t> </a:t>
            </a:r>
            <a:r>
              <a:rPr lang="es-ES" dirty="0" err="1">
                <a:solidFill>
                  <a:srgbClr val="FF8000"/>
                </a:solidFill>
                <a:latin typeface="inherit"/>
              </a:rPr>
              <a:t>the</a:t>
            </a:r>
            <a:r>
              <a:rPr lang="es-ES" dirty="0">
                <a:solidFill>
                  <a:srgbClr val="FF8000"/>
                </a:solidFill>
                <a:latin typeface="inherit"/>
              </a:rPr>
              <a:t> </a:t>
            </a:r>
            <a:r>
              <a:rPr lang="es-ES" dirty="0" err="1">
                <a:solidFill>
                  <a:srgbClr val="FF8000"/>
                </a:solidFill>
                <a:latin typeface="inherit"/>
              </a:rPr>
              <a:t>loaded</a:t>
            </a:r>
            <a:r>
              <a:rPr lang="es-ES" dirty="0">
                <a:solidFill>
                  <a:srgbClr val="FF8000"/>
                </a:solidFill>
                <a:latin typeface="inherit"/>
              </a:rPr>
              <a:t> </a:t>
            </a:r>
            <a:r>
              <a:rPr lang="es-ES" dirty="0" err="1">
                <a:solidFill>
                  <a:srgbClr val="FF8000"/>
                </a:solidFill>
                <a:latin typeface="inherit"/>
              </a:rPr>
              <a:t>trained</a:t>
            </a:r>
            <a:r>
              <a:rPr lang="es-ES" dirty="0">
                <a:solidFill>
                  <a:srgbClr val="FF8000"/>
                </a:solidFill>
                <a:latin typeface="inherit"/>
              </a:rPr>
              <a:t> </a:t>
            </a:r>
            <a:r>
              <a:rPr lang="es-ES" dirty="0" err="1">
                <a:solidFill>
                  <a:srgbClr val="FF8000"/>
                </a:solidFill>
                <a:latin typeface="inherit"/>
              </a:rPr>
              <a:t>model</a:t>
            </a:r>
            <a:endParaRPr lang="es-ES" dirty="0">
              <a:solidFill>
                <a:srgbClr val="000000"/>
              </a:solidFill>
              <a:latin typeface="Monaco"/>
            </a:endParaRPr>
          </a:p>
          <a:p>
            <a:pPr latinLnBrk="1"/>
            <a:r>
              <a:rPr lang="es-ES" dirty="0" err="1">
                <a:solidFill>
                  <a:srgbClr val="800080"/>
                </a:solidFill>
                <a:latin typeface="inherit"/>
              </a:rPr>
              <a:t>var</a:t>
            </a:r>
            <a:r>
              <a:rPr lang="es-ES" dirty="0">
                <a:solidFill>
                  <a:srgbClr val="006FE0"/>
                </a:solidFill>
                <a:latin typeface="inherit"/>
              </a:rPr>
              <a:t> </a:t>
            </a:r>
            <a:r>
              <a:rPr lang="es-ES" dirty="0" err="1">
                <a:solidFill>
                  <a:srgbClr val="002D7A"/>
                </a:solidFill>
                <a:latin typeface="inherit"/>
              </a:rPr>
              <a:t>predEngine</a:t>
            </a:r>
            <a:r>
              <a:rPr lang="es-ES" dirty="0">
                <a:solidFill>
                  <a:srgbClr val="006FE0"/>
                </a:solidFill>
                <a:latin typeface="inherit"/>
              </a:rPr>
              <a:t>= </a:t>
            </a:r>
            <a:r>
              <a:rPr lang="es-ES" dirty="0" err="1">
                <a:solidFill>
                  <a:srgbClr val="002D7A"/>
                </a:solidFill>
                <a:latin typeface="inherit"/>
              </a:rPr>
              <a:t>trainedModel</a:t>
            </a:r>
            <a:r>
              <a:rPr lang="es-ES" dirty="0" err="1">
                <a:solidFill>
                  <a:srgbClr val="333333"/>
                </a:solidFill>
                <a:latin typeface="inherit"/>
              </a:rPr>
              <a:t>.</a:t>
            </a:r>
            <a:r>
              <a:rPr lang="es-ES" dirty="0" err="1">
                <a:solidFill>
                  <a:srgbClr val="002D7A"/>
                </a:solidFill>
                <a:latin typeface="inherit"/>
              </a:rPr>
              <a:t>CreatePredictionEngine</a:t>
            </a:r>
            <a:r>
              <a:rPr lang="es-ES" dirty="0">
                <a:solidFill>
                  <a:srgbClr val="006FE0"/>
                </a:solidFill>
                <a:latin typeface="inherit"/>
              </a:rPr>
              <a:t>&lt;</a:t>
            </a:r>
            <a:r>
              <a:rPr lang="es-ES" dirty="0" err="1">
                <a:solidFill>
                  <a:srgbClr val="002D7A"/>
                </a:solidFill>
                <a:latin typeface="inherit"/>
              </a:rPr>
              <a:t>SentimentIssue</a:t>
            </a:r>
            <a:r>
              <a:rPr lang="es-ES" dirty="0">
                <a:solidFill>
                  <a:srgbClr val="333333"/>
                </a:solidFill>
                <a:latin typeface="inherit"/>
              </a:rPr>
              <a:t>,</a:t>
            </a:r>
            <a:r>
              <a:rPr lang="es-ES" dirty="0">
                <a:solidFill>
                  <a:srgbClr val="006FE0"/>
                </a:solidFill>
                <a:latin typeface="inherit"/>
              </a:rPr>
              <a:t> </a:t>
            </a:r>
            <a:r>
              <a:rPr lang="es-ES" dirty="0" err="1">
                <a:solidFill>
                  <a:srgbClr val="002D7A"/>
                </a:solidFill>
                <a:latin typeface="inherit"/>
              </a:rPr>
              <a:t>SentimentPrediction</a:t>
            </a:r>
            <a:r>
              <a:rPr lang="es-ES" dirty="0">
                <a:solidFill>
                  <a:srgbClr val="006FE0"/>
                </a:solidFill>
                <a:latin typeface="inherit"/>
              </a:rPr>
              <a:t>&gt;</a:t>
            </a:r>
            <a:r>
              <a:rPr lang="es-ES" dirty="0">
                <a:solidFill>
                  <a:srgbClr val="333333"/>
                </a:solidFill>
                <a:latin typeface="inherit"/>
              </a:rPr>
              <a:t>(</a:t>
            </a:r>
            <a:r>
              <a:rPr lang="es-ES" dirty="0" err="1">
                <a:solidFill>
                  <a:srgbClr val="002D7A"/>
                </a:solidFill>
                <a:latin typeface="inherit"/>
              </a:rPr>
              <a:t>mlContext</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0000"/>
                </a:solidFill>
                <a:latin typeface="Monaco"/>
              </a:rPr>
              <a:t> </a:t>
            </a:r>
          </a:p>
          <a:p>
            <a:pPr latinLnBrk="1"/>
            <a:r>
              <a:rPr lang="es-ES" dirty="0">
                <a:solidFill>
                  <a:srgbClr val="FF8000"/>
                </a:solidFill>
                <a:latin typeface="inherit"/>
              </a:rPr>
              <a:t>//</a:t>
            </a:r>
            <a:r>
              <a:rPr lang="es-ES" dirty="0" err="1">
                <a:solidFill>
                  <a:srgbClr val="FF8000"/>
                </a:solidFill>
                <a:latin typeface="inherit"/>
              </a:rPr>
              <a:t>Get</a:t>
            </a:r>
            <a:r>
              <a:rPr lang="es-ES" dirty="0">
                <a:solidFill>
                  <a:srgbClr val="FF8000"/>
                </a:solidFill>
                <a:latin typeface="inherit"/>
              </a:rPr>
              <a:t> </a:t>
            </a:r>
            <a:r>
              <a:rPr lang="es-ES" dirty="0" err="1">
                <a:solidFill>
                  <a:srgbClr val="FF8000"/>
                </a:solidFill>
                <a:latin typeface="inherit"/>
              </a:rPr>
              <a:t>sample</a:t>
            </a:r>
            <a:r>
              <a:rPr lang="es-ES" dirty="0">
                <a:solidFill>
                  <a:srgbClr val="FF8000"/>
                </a:solidFill>
                <a:latin typeface="inherit"/>
              </a:rPr>
              <a:t> data </a:t>
            </a:r>
            <a:r>
              <a:rPr lang="es-ES" dirty="0" err="1">
                <a:solidFill>
                  <a:srgbClr val="FF8000"/>
                </a:solidFill>
                <a:latin typeface="inherit"/>
              </a:rPr>
              <a:t>to</a:t>
            </a:r>
            <a:r>
              <a:rPr lang="es-ES" dirty="0">
                <a:solidFill>
                  <a:srgbClr val="FF8000"/>
                </a:solidFill>
                <a:latin typeface="inherit"/>
              </a:rPr>
              <a:t> </a:t>
            </a:r>
            <a:r>
              <a:rPr lang="es-ES" dirty="0" err="1">
                <a:solidFill>
                  <a:srgbClr val="FF8000"/>
                </a:solidFill>
                <a:latin typeface="inherit"/>
              </a:rPr>
              <a:t>make</a:t>
            </a:r>
            <a:r>
              <a:rPr lang="es-ES" dirty="0">
                <a:solidFill>
                  <a:srgbClr val="FF8000"/>
                </a:solidFill>
                <a:latin typeface="inherit"/>
              </a:rPr>
              <a:t> a </a:t>
            </a:r>
            <a:r>
              <a:rPr lang="es-ES" dirty="0" err="1">
                <a:solidFill>
                  <a:srgbClr val="FF8000"/>
                </a:solidFill>
                <a:latin typeface="inherit"/>
              </a:rPr>
              <a:t>prediction</a:t>
            </a:r>
            <a:r>
              <a:rPr lang="es-ES" dirty="0">
                <a:solidFill>
                  <a:srgbClr val="FF8000"/>
                </a:solidFill>
                <a:latin typeface="inherit"/>
              </a:rPr>
              <a:t> </a:t>
            </a:r>
            <a:r>
              <a:rPr lang="es-ES" dirty="0" err="1">
                <a:solidFill>
                  <a:srgbClr val="FF8000"/>
                </a:solidFill>
                <a:latin typeface="inherit"/>
              </a:rPr>
              <a:t>with</a:t>
            </a:r>
            <a:endParaRPr lang="es-ES" dirty="0">
              <a:solidFill>
                <a:srgbClr val="000000"/>
              </a:solidFill>
              <a:latin typeface="Monaco"/>
            </a:endParaRPr>
          </a:p>
          <a:p>
            <a:pPr latinLnBrk="1"/>
            <a:r>
              <a:rPr lang="es-ES" dirty="0" err="1">
                <a:solidFill>
                  <a:srgbClr val="004ED0"/>
                </a:solidFill>
                <a:latin typeface="inherit"/>
              </a:rPr>
              <a:t>SentimentIssue</a:t>
            </a:r>
            <a:r>
              <a:rPr lang="es-ES" dirty="0">
                <a:solidFill>
                  <a:srgbClr val="004ED0"/>
                </a:solidFill>
                <a:latin typeface="inherit"/>
              </a:rPr>
              <a:t> </a:t>
            </a:r>
            <a:r>
              <a:rPr lang="es-ES" dirty="0" err="1">
                <a:solidFill>
                  <a:srgbClr val="002D7A"/>
                </a:solidFill>
                <a:latin typeface="inherit"/>
              </a:rPr>
              <a:t>sampleComment</a:t>
            </a:r>
            <a:r>
              <a:rPr lang="es-ES" dirty="0">
                <a:solidFill>
                  <a:srgbClr val="006FE0"/>
                </a:solidFill>
                <a:latin typeface="inherit"/>
              </a:rPr>
              <a:t> = </a:t>
            </a:r>
            <a:r>
              <a:rPr lang="es-ES" dirty="0">
                <a:solidFill>
                  <a:srgbClr val="800080"/>
                </a:solidFill>
                <a:latin typeface="inherit"/>
              </a:rPr>
              <a:t>new</a:t>
            </a:r>
            <a:r>
              <a:rPr lang="es-ES" dirty="0">
                <a:solidFill>
                  <a:srgbClr val="006FE0"/>
                </a:solidFill>
                <a:latin typeface="inherit"/>
              </a:rPr>
              <a:t> </a:t>
            </a:r>
            <a:r>
              <a:rPr lang="es-ES" dirty="0" err="1">
                <a:solidFill>
                  <a:srgbClr val="004ED0"/>
                </a:solidFill>
                <a:latin typeface="inherit"/>
              </a:rPr>
              <a:t>SentimentIssue</a:t>
            </a:r>
            <a:r>
              <a:rPr lang="es-ES" dirty="0">
                <a:solidFill>
                  <a:srgbClr val="006FE0"/>
                </a:solidFill>
                <a:latin typeface="inherit"/>
              </a:rPr>
              <a:t> </a:t>
            </a:r>
            <a:r>
              <a:rPr lang="es-ES" dirty="0">
                <a:solidFill>
                  <a:srgbClr val="333333"/>
                </a:solidFill>
                <a:latin typeface="inherit"/>
              </a:rPr>
              <a:t>{</a:t>
            </a:r>
            <a:r>
              <a:rPr lang="es-ES" dirty="0">
                <a:solidFill>
                  <a:srgbClr val="006FE0"/>
                </a:solidFill>
                <a:latin typeface="inherit"/>
              </a:rPr>
              <a:t> </a:t>
            </a:r>
            <a:r>
              <a:rPr lang="es-ES" dirty="0">
                <a:solidFill>
                  <a:srgbClr val="002D7A"/>
                </a:solidFill>
                <a:latin typeface="inherit"/>
              </a:rPr>
              <a:t>Text</a:t>
            </a:r>
            <a:r>
              <a:rPr lang="es-ES" dirty="0">
                <a:solidFill>
                  <a:srgbClr val="006FE0"/>
                </a:solidFill>
                <a:latin typeface="inherit"/>
              </a:rPr>
              <a:t> = </a:t>
            </a:r>
            <a:r>
              <a:rPr lang="es-ES" dirty="0">
                <a:solidFill>
                  <a:srgbClr val="008000"/>
                </a:solidFill>
                <a:latin typeface="inherit"/>
              </a:rPr>
              <a:t>"</a:t>
            </a:r>
            <a:r>
              <a:rPr lang="es-ES" dirty="0" err="1">
                <a:solidFill>
                  <a:srgbClr val="008000"/>
                </a:solidFill>
                <a:latin typeface="inherit"/>
              </a:rPr>
              <a:t>This</a:t>
            </a:r>
            <a:r>
              <a:rPr lang="es-ES" dirty="0">
                <a:solidFill>
                  <a:srgbClr val="008000"/>
                </a:solidFill>
                <a:latin typeface="inherit"/>
              </a:rPr>
              <a:t> </a:t>
            </a:r>
            <a:r>
              <a:rPr lang="es-ES" dirty="0" err="1">
                <a:solidFill>
                  <a:srgbClr val="008000"/>
                </a:solidFill>
                <a:latin typeface="inherit"/>
              </a:rPr>
              <a:t>is</a:t>
            </a:r>
            <a:r>
              <a:rPr lang="es-ES" dirty="0">
                <a:solidFill>
                  <a:srgbClr val="008000"/>
                </a:solidFill>
                <a:latin typeface="inherit"/>
              </a:rPr>
              <a:t> a </a:t>
            </a:r>
            <a:r>
              <a:rPr lang="es-ES" dirty="0" err="1">
                <a:solidFill>
                  <a:srgbClr val="008000"/>
                </a:solidFill>
                <a:latin typeface="inherit"/>
              </a:rPr>
              <a:t>very</a:t>
            </a:r>
            <a:r>
              <a:rPr lang="es-ES" dirty="0">
                <a:solidFill>
                  <a:srgbClr val="008000"/>
                </a:solidFill>
                <a:latin typeface="inherit"/>
              </a:rPr>
              <a:t> </a:t>
            </a:r>
            <a:r>
              <a:rPr lang="es-ES" dirty="0" err="1">
                <a:solidFill>
                  <a:srgbClr val="008000"/>
                </a:solidFill>
                <a:latin typeface="inherit"/>
              </a:rPr>
              <a:t>rude</a:t>
            </a:r>
            <a:r>
              <a:rPr lang="es-ES" dirty="0">
                <a:solidFill>
                  <a:srgbClr val="008000"/>
                </a:solidFill>
                <a:latin typeface="inherit"/>
              </a:rPr>
              <a:t> </a:t>
            </a:r>
            <a:r>
              <a:rPr lang="es-ES" dirty="0" err="1">
                <a:solidFill>
                  <a:srgbClr val="008000"/>
                </a:solidFill>
                <a:latin typeface="inherit"/>
              </a:rPr>
              <a:t>movie</a:t>
            </a:r>
            <a:r>
              <a:rPr lang="es-ES" dirty="0">
                <a:solidFill>
                  <a:srgbClr val="008000"/>
                </a:solidFill>
                <a:latin typeface="inherit"/>
              </a:rPr>
              <a:t>!"</a:t>
            </a:r>
            <a:r>
              <a:rPr lang="es-ES" dirty="0">
                <a:solidFill>
                  <a:srgbClr val="006FE0"/>
                </a:solidFill>
                <a:latin typeface="inherit"/>
              </a:rPr>
              <a:t> </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0000"/>
                </a:solidFill>
                <a:latin typeface="Monaco"/>
              </a:rPr>
              <a:t> </a:t>
            </a:r>
          </a:p>
          <a:p>
            <a:pPr latinLnBrk="1"/>
            <a:r>
              <a:rPr lang="es-ES" dirty="0">
                <a:solidFill>
                  <a:srgbClr val="FF8000"/>
                </a:solidFill>
                <a:latin typeface="inherit"/>
              </a:rPr>
              <a:t>// </a:t>
            </a:r>
            <a:r>
              <a:rPr lang="es-ES" dirty="0" err="1">
                <a:solidFill>
                  <a:srgbClr val="FF8000"/>
                </a:solidFill>
                <a:latin typeface="inherit"/>
              </a:rPr>
              <a:t>Predict</a:t>
            </a:r>
            <a:endParaRPr lang="es-ES" dirty="0">
              <a:solidFill>
                <a:srgbClr val="000000"/>
              </a:solidFill>
              <a:latin typeface="Monaco"/>
            </a:endParaRPr>
          </a:p>
          <a:p>
            <a:pPr latinLnBrk="1"/>
            <a:r>
              <a:rPr lang="es-ES" dirty="0" err="1">
                <a:solidFill>
                  <a:srgbClr val="800080"/>
                </a:solidFill>
                <a:latin typeface="inherit"/>
              </a:rPr>
              <a:t>var</a:t>
            </a:r>
            <a:r>
              <a:rPr lang="es-ES" dirty="0">
                <a:solidFill>
                  <a:srgbClr val="006FE0"/>
                </a:solidFill>
                <a:latin typeface="inherit"/>
              </a:rPr>
              <a:t> </a:t>
            </a:r>
            <a:r>
              <a:rPr lang="es-ES" dirty="0" err="1">
                <a:solidFill>
                  <a:srgbClr val="002D7A"/>
                </a:solidFill>
                <a:latin typeface="inherit"/>
              </a:rPr>
              <a:t>resultprediction</a:t>
            </a:r>
            <a:r>
              <a:rPr lang="es-ES" dirty="0">
                <a:solidFill>
                  <a:srgbClr val="006FE0"/>
                </a:solidFill>
                <a:latin typeface="inherit"/>
              </a:rPr>
              <a:t> = </a:t>
            </a:r>
            <a:r>
              <a:rPr lang="es-ES" dirty="0" err="1">
                <a:solidFill>
                  <a:srgbClr val="002D7A"/>
                </a:solidFill>
                <a:latin typeface="inherit"/>
              </a:rPr>
              <a:t>predEngine</a:t>
            </a:r>
            <a:r>
              <a:rPr lang="es-ES" dirty="0" err="1">
                <a:solidFill>
                  <a:srgbClr val="333333"/>
                </a:solidFill>
                <a:latin typeface="inherit"/>
              </a:rPr>
              <a:t>.</a:t>
            </a:r>
            <a:r>
              <a:rPr lang="es-ES" dirty="0" err="1">
                <a:solidFill>
                  <a:srgbClr val="004ED0"/>
                </a:solidFill>
                <a:latin typeface="inherit"/>
              </a:rPr>
              <a:t>Predict</a:t>
            </a:r>
            <a:r>
              <a:rPr lang="es-ES" dirty="0">
                <a:solidFill>
                  <a:srgbClr val="333333"/>
                </a:solidFill>
                <a:latin typeface="inherit"/>
              </a:rPr>
              <a:t>(</a:t>
            </a:r>
            <a:r>
              <a:rPr lang="es-ES" dirty="0" err="1">
                <a:solidFill>
                  <a:srgbClr val="002D7A"/>
                </a:solidFill>
                <a:latin typeface="inherit"/>
              </a:rPr>
              <a:t>sampleComment</a:t>
            </a:r>
            <a:r>
              <a:rPr lang="es-ES" dirty="0">
                <a:solidFill>
                  <a:srgbClr val="333333"/>
                </a:solidFill>
                <a:latin typeface="inherit"/>
              </a:rPr>
              <a:t>);</a:t>
            </a:r>
            <a:endParaRPr lang="es-ES" dirty="0">
              <a:solidFill>
                <a:srgbClr val="000000"/>
              </a:solidFill>
              <a:latin typeface="Monaco"/>
            </a:endParaRPr>
          </a:p>
        </p:txBody>
      </p:sp>
    </p:spTree>
    <p:extLst>
      <p:ext uri="{BB962C8B-B14F-4D97-AF65-F5344CB8AC3E}">
        <p14:creationId xmlns:p14="http://schemas.microsoft.com/office/powerpoint/2010/main" val="1752490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3030783"/>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dirty="0">
                <a:solidFill>
                  <a:schemeClr val="bg1">
                    <a:lumMod val="65000"/>
                  </a:schemeClr>
                </a:solidFill>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effectLst/>
              </a:rPr>
              <a:t>¿Qué podemos hacer con ML.NET?</a:t>
            </a:r>
          </a:p>
          <a:p>
            <a:pPr algn="ctr"/>
            <a:endParaRPr lang="es-ES" sz="1550" dirty="0">
              <a:solidFill>
                <a:schemeClr val="bg1">
                  <a:lumMod val="75000"/>
                </a:schemeClr>
              </a:solidFill>
              <a:effectLst/>
            </a:endParaRPr>
          </a:p>
          <a:p>
            <a:pPr algn="ctr"/>
            <a:r>
              <a:rPr lang="es-ES" sz="1550" dirty="0">
                <a:solidFill>
                  <a:schemeClr val="bg1">
                    <a:lumMod val="65000"/>
                  </a:schemeClr>
                </a:solidFill>
                <a:effectLst/>
              </a:rPr>
              <a:t>Crear un modelo ML.NET</a:t>
            </a:r>
          </a:p>
          <a:p>
            <a:pPr algn="ctr"/>
            <a:endParaRPr lang="es-ES" sz="1550" dirty="0">
              <a:solidFill>
                <a:schemeClr val="bg1">
                  <a:lumMod val="65000"/>
                </a:schemeClr>
              </a:solidFill>
            </a:endParaRPr>
          </a:p>
          <a:p>
            <a:pPr algn="ctr"/>
            <a:r>
              <a:rPr lang="es-ES" sz="1550" b="1" dirty="0">
                <a:effectLst>
                  <a:glow rad="228600">
                    <a:schemeClr val="accent5">
                      <a:satMod val="175000"/>
                      <a:alpha val="40000"/>
                    </a:schemeClr>
                  </a:glow>
                </a:effectLst>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rPr>
              <a:t>Deep </a:t>
            </a:r>
            <a:r>
              <a:rPr lang="es-ES" sz="1550" dirty="0" err="1">
                <a:solidFill>
                  <a:schemeClr val="bg1">
                    <a:lumMod val="65000"/>
                  </a:schemeClr>
                </a:solidFill>
              </a:rPr>
              <a:t>Learning</a:t>
            </a:r>
            <a:endParaRPr lang="es-ES" sz="1550" dirty="0">
              <a:solidFill>
                <a:schemeClr val="bg1">
                  <a:lumMod val="65000"/>
                </a:schemeClr>
              </a:solidFill>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525" y="3054926"/>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15" y="3034219"/>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3050494"/>
            <a:ext cx="390250" cy="390250"/>
          </a:xfrm>
          <a:prstGeom prst="rect">
            <a:avLst/>
          </a:prstGeom>
          <a:effectLst>
            <a:softEdge rad="63500"/>
          </a:effectLst>
        </p:spPr>
      </p:pic>
      <p:sp>
        <p:nvSpPr>
          <p:cNvPr id="2" name="Rectángulo 1">
            <a:extLst>
              <a:ext uri="{FF2B5EF4-FFF2-40B4-BE49-F238E27FC236}">
                <a16:creationId xmlns:a16="http://schemas.microsoft.com/office/drawing/2014/main" id="{59DC7CB3-75DA-4791-995C-6497BF4F771F}"/>
              </a:ext>
            </a:extLst>
          </p:cNvPr>
          <p:cNvSpPr/>
          <p:nvPr/>
        </p:nvSpPr>
        <p:spPr>
          <a:xfrm>
            <a:off x="2606888" y="614886"/>
            <a:ext cx="9829095" cy="4801314"/>
          </a:xfrm>
          <a:prstGeom prst="rect">
            <a:avLst/>
          </a:prstGeom>
        </p:spPr>
        <p:txBody>
          <a:bodyPr wrap="square">
            <a:spAutoFit/>
          </a:bodyPr>
          <a:lstStyle/>
          <a:p>
            <a:pPr latinLnBrk="1"/>
            <a:r>
              <a:rPr lang="es-ES" dirty="0">
                <a:solidFill>
                  <a:srgbClr val="333333"/>
                </a:solidFill>
                <a:latin typeface="inherit"/>
              </a:rPr>
              <a:t>[</a:t>
            </a:r>
            <a:r>
              <a:rPr lang="es-ES" dirty="0" err="1">
                <a:solidFill>
                  <a:srgbClr val="004ED0"/>
                </a:solidFill>
                <a:latin typeface="inherit"/>
              </a:rPr>
              <a:t>Route</a:t>
            </a:r>
            <a:r>
              <a:rPr lang="es-ES" dirty="0">
                <a:solidFill>
                  <a:srgbClr val="333333"/>
                </a:solidFill>
                <a:latin typeface="inherit"/>
              </a:rPr>
              <a:t>(</a:t>
            </a:r>
            <a:r>
              <a:rPr lang="es-ES" dirty="0">
                <a:solidFill>
                  <a:srgbClr val="008000"/>
                </a:solidFill>
                <a:latin typeface="inherit"/>
              </a:rPr>
              <a:t>"[</a:t>
            </a:r>
            <a:r>
              <a:rPr lang="es-ES" dirty="0" err="1">
                <a:solidFill>
                  <a:srgbClr val="008000"/>
                </a:solidFill>
                <a:latin typeface="inherit"/>
              </a:rPr>
              <a:t>controller</a:t>
            </a:r>
            <a:r>
              <a:rPr lang="es-ES" dirty="0">
                <a:solidFill>
                  <a:srgbClr val="008000"/>
                </a:solidFill>
                <a:latin typeface="inherit"/>
              </a:rPr>
              <a:t>]"</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333333"/>
                </a:solidFill>
                <a:latin typeface="inherit"/>
              </a:rPr>
              <a:t>[</a:t>
            </a:r>
            <a:r>
              <a:rPr lang="es-ES" dirty="0" err="1">
                <a:solidFill>
                  <a:srgbClr val="002D7A"/>
                </a:solidFill>
                <a:latin typeface="inherit"/>
              </a:rPr>
              <a:t>ApiController</a:t>
            </a:r>
            <a:r>
              <a:rPr lang="es-ES" dirty="0">
                <a:solidFill>
                  <a:srgbClr val="333333"/>
                </a:solidFill>
                <a:latin typeface="inherit"/>
              </a:rPr>
              <a:t>]</a:t>
            </a:r>
            <a:endParaRPr lang="es-ES" dirty="0">
              <a:solidFill>
                <a:srgbClr val="000000"/>
              </a:solidFill>
              <a:latin typeface="Monaco"/>
            </a:endParaRPr>
          </a:p>
          <a:p>
            <a:pPr latinLnBrk="1"/>
            <a:r>
              <a:rPr lang="es-ES" dirty="0" err="1">
                <a:solidFill>
                  <a:srgbClr val="800080"/>
                </a:solidFill>
                <a:latin typeface="inherit"/>
              </a:rPr>
              <a:t>public</a:t>
            </a:r>
            <a:r>
              <a:rPr lang="es-ES" dirty="0">
                <a:solidFill>
                  <a:srgbClr val="006FE0"/>
                </a:solidFill>
                <a:latin typeface="inherit"/>
              </a:rPr>
              <a:t> </a:t>
            </a:r>
            <a:r>
              <a:rPr lang="es-ES" dirty="0" err="1">
                <a:solidFill>
                  <a:srgbClr val="800080"/>
                </a:solidFill>
                <a:latin typeface="inherit"/>
              </a:rPr>
              <a:t>class</a:t>
            </a:r>
            <a:r>
              <a:rPr lang="es-ES" dirty="0">
                <a:solidFill>
                  <a:srgbClr val="006FE0"/>
                </a:solidFill>
                <a:latin typeface="inherit"/>
              </a:rPr>
              <a:t> </a:t>
            </a:r>
            <a:r>
              <a:rPr lang="es-ES" dirty="0" err="1">
                <a:solidFill>
                  <a:srgbClr val="002D7A"/>
                </a:solidFill>
                <a:latin typeface="inherit"/>
              </a:rPr>
              <a:t>PredictionController</a:t>
            </a:r>
            <a:r>
              <a:rPr lang="es-ES" dirty="0">
                <a:solidFill>
                  <a:srgbClr val="006FE0"/>
                </a:solidFill>
                <a:latin typeface="inherit"/>
              </a:rPr>
              <a:t> : </a:t>
            </a:r>
            <a:r>
              <a:rPr lang="es-ES" dirty="0" err="1">
                <a:solidFill>
                  <a:srgbClr val="004ED0"/>
                </a:solidFill>
                <a:latin typeface="inherit"/>
              </a:rPr>
              <a:t>ControllerBase</a:t>
            </a:r>
            <a:endParaRPr lang="es-ES" dirty="0">
              <a:solidFill>
                <a:srgbClr val="000000"/>
              </a:solidFill>
              <a:latin typeface="Monaco"/>
            </a:endParaRPr>
          </a:p>
          <a:p>
            <a:pPr latinLnBrk="1"/>
            <a:r>
              <a:rPr lang="es-ES" dirty="0">
                <a:solidFill>
                  <a:srgbClr val="333333"/>
                </a:solidFill>
                <a:latin typeface="inherit"/>
              </a:rPr>
              <a:t>{</a:t>
            </a:r>
            <a:endParaRPr lang="es-ES" dirty="0">
              <a:solidFill>
                <a:srgbClr val="000000"/>
              </a:solidFill>
              <a:latin typeface="Monaco"/>
            </a:endParaRPr>
          </a:p>
          <a:p>
            <a:pPr latinLnBrk="1"/>
            <a:r>
              <a:rPr lang="es-ES" dirty="0">
                <a:solidFill>
                  <a:srgbClr val="006FE0"/>
                </a:solidFill>
                <a:latin typeface="inherit"/>
              </a:rPr>
              <a:t>   </a:t>
            </a:r>
            <a:r>
              <a:rPr lang="es-ES" dirty="0" err="1">
                <a:solidFill>
                  <a:srgbClr val="800080"/>
                </a:solidFill>
                <a:latin typeface="inherit"/>
              </a:rPr>
              <a:t>private</a:t>
            </a:r>
            <a:r>
              <a:rPr lang="es-ES" dirty="0">
                <a:solidFill>
                  <a:srgbClr val="006FE0"/>
                </a:solidFill>
                <a:latin typeface="inherit"/>
              </a:rPr>
              <a:t> </a:t>
            </a:r>
            <a:r>
              <a:rPr lang="es-ES" dirty="0" err="1">
                <a:solidFill>
                  <a:srgbClr val="002D7A"/>
                </a:solidFill>
                <a:latin typeface="inherit"/>
              </a:rPr>
              <a:t>PredictionEnginePool</a:t>
            </a:r>
            <a:r>
              <a:rPr lang="es-ES" dirty="0">
                <a:solidFill>
                  <a:srgbClr val="006FE0"/>
                </a:solidFill>
                <a:latin typeface="inherit"/>
              </a:rPr>
              <a:t>&lt;</a:t>
            </a:r>
            <a:r>
              <a:rPr lang="es-ES" dirty="0" err="1">
                <a:solidFill>
                  <a:srgbClr val="002D7A"/>
                </a:solidFill>
                <a:latin typeface="inherit"/>
              </a:rPr>
              <a:t>ModelInput</a:t>
            </a:r>
            <a:r>
              <a:rPr lang="es-ES" dirty="0">
                <a:solidFill>
                  <a:srgbClr val="333333"/>
                </a:solidFill>
                <a:latin typeface="inherit"/>
              </a:rPr>
              <a:t>,</a:t>
            </a:r>
            <a:r>
              <a:rPr lang="es-ES" dirty="0">
                <a:solidFill>
                  <a:srgbClr val="006FE0"/>
                </a:solidFill>
                <a:latin typeface="inherit"/>
              </a:rPr>
              <a:t> </a:t>
            </a:r>
            <a:r>
              <a:rPr lang="es-ES" dirty="0" err="1">
                <a:solidFill>
                  <a:srgbClr val="002D7A"/>
                </a:solidFill>
                <a:latin typeface="inherit"/>
              </a:rPr>
              <a:t>ModelOutput</a:t>
            </a:r>
            <a:r>
              <a:rPr lang="es-ES" dirty="0">
                <a:solidFill>
                  <a:srgbClr val="006FE0"/>
                </a:solidFill>
                <a:latin typeface="inherit"/>
              </a:rPr>
              <a:t>&gt; </a:t>
            </a:r>
            <a:r>
              <a:rPr lang="es-ES" dirty="0">
                <a:solidFill>
                  <a:srgbClr val="002D7A"/>
                </a:solidFill>
                <a:latin typeface="inherit"/>
              </a:rPr>
              <a:t>_</a:t>
            </a:r>
            <a:r>
              <a:rPr lang="es-ES" dirty="0" err="1">
                <a:solidFill>
                  <a:srgbClr val="002D7A"/>
                </a:solidFill>
                <a:latin typeface="inherit"/>
              </a:rPr>
              <a:t>predictionEnginePool</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0000"/>
                </a:solidFill>
                <a:latin typeface="Monaco"/>
              </a:rPr>
              <a:t> </a:t>
            </a:r>
          </a:p>
          <a:p>
            <a:pPr latinLnBrk="1"/>
            <a:r>
              <a:rPr lang="es-ES" dirty="0">
                <a:solidFill>
                  <a:srgbClr val="006FE0"/>
                </a:solidFill>
                <a:latin typeface="inherit"/>
              </a:rPr>
              <a:t>   </a:t>
            </a:r>
            <a:r>
              <a:rPr lang="es-ES" dirty="0" err="1">
                <a:solidFill>
                  <a:srgbClr val="800080"/>
                </a:solidFill>
                <a:latin typeface="inherit"/>
              </a:rPr>
              <a:t>public</a:t>
            </a:r>
            <a:r>
              <a:rPr lang="es-ES" dirty="0">
                <a:solidFill>
                  <a:srgbClr val="006FE0"/>
                </a:solidFill>
                <a:latin typeface="inherit"/>
              </a:rPr>
              <a:t> </a:t>
            </a:r>
            <a:r>
              <a:rPr lang="es-ES" dirty="0" err="1">
                <a:solidFill>
                  <a:srgbClr val="004ED0"/>
                </a:solidFill>
                <a:latin typeface="inherit"/>
              </a:rPr>
              <a:t>PredictionController</a:t>
            </a:r>
            <a:r>
              <a:rPr lang="es-ES" dirty="0">
                <a:solidFill>
                  <a:srgbClr val="333333"/>
                </a:solidFill>
                <a:latin typeface="inherit"/>
              </a:rPr>
              <a:t>(</a:t>
            </a:r>
            <a:r>
              <a:rPr lang="es-ES" dirty="0" err="1">
                <a:solidFill>
                  <a:srgbClr val="002D7A"/>
                </a:solidFill>
                <a:latin typeface="inherit"/>
              </a:rPr>
              <a:t>PredictionEnginePool</a:t>
            </a:r>
            <a:r>
              <a:rPr lang="es-ES" dirty="0">
                <a:solidFill>
                  <a:srgbClr val="006FE0"/>
                </a:solidFill>
                <a:latin typeface="inherit"/>
              </a:rPr>
              <a:t>&lt;</a:t>
            </a:r>
            <a:r>
              <a:rPr lang="es-ES" dirty="0" err="1">
                <a:solidFill>
                  <a:srgbClr val="002D7A"/>
                </a:solidFill>
                <a:latin typeface="inherit"/>
              </a:rPr>
              <a:t>ModelInput</a:t>
            </a:r>
            <a:r>
              <a:rPr lang="es-ES" dirty="0">
                <a:solidFill>
                  <a:srgbClr val="333333"/>
                </a:solidFill>
                <a:latin typeface="inherit"/>
              </a:rPr>
              <a:t>,</a:t>
            </a:r>
            <a:r>
              <a:rPr lang="es-ES" dirty="0">
                <a:solidFill>
                  <a:srgbClr val="006FE0"/>
                </a:solidFill>
                <a:latin typeface="inherit"/>
              </a:rPr>
              <a:t> </a:t>
            </a:r>
            <a:r>
              <a:rPr lang="es-ES" dirty="0" err="1">
                <a:solidFill>
                  <a:srgbClr val="002D7A"/>
                </a:solidFill>
                <a:latin typeface="inherit"/>
              </a:rPr>
              <a:t>ModelOutput</a:t>
            </a:r>
            <a:r>
              <a:rPr lang="es-ES" dirty="0">
                <a:solidFill>
                  <a:srgbClr val="006FE0"/>
                </a:solidFill>
                <a:latin typeface="inherit"/>
              </a:rPr>
              <a:t>&gt; </a:t>
            </a:r>
            <a:r>
              <a:rPr lang="es-ES" dirty="0" err="1">
                <a:solidFill>
                  <a:srgbClr val="002D7A"/>
                </a:solidFill>
                <a:latin typeface="inherit"/>
              </a:rPr>
              <a:t>predictionEnginePool</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6FE0"/>
                </a:solidFill>
                <a:latin typeface="inherit"/>
              </a:rPr>
              <a:t>   </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6FE0"/>
                </a:solidFill>
                <a:latin typeface="inherit"/>
              </a:rPr>
              <a:t>      </a:t>
            </a:r>
            <a:r>
              <a:rPr lang="es-ES" dirty="0">
                <a:solidFill>
                  <a:srgbClr val="002D7A"/>
                </a:solidFill>
                <a:latin typeface="inherit"/>
              </a:rPr>
              <a:t>_</a:t>
            </a:r>
            <a:r>
              <a:rPr lang="es-ES" dirty="0" err="1">
                <a:solidFill>
                  <a:srgbClr val="002D7A"/>
                </a:solidFill>
                <a:latin typeface="inherit"/>
              </a:rPr>
              <a:t>predictionEnginePool</a:t>
            </a:r>
            <a:r>
              <a:rPr lang="es-ES" dirty="0">
                <a:solidFill>
                  <a:srgbClr val="006FE0"/>
                </a:solidFill>
                <a:latin typeface="inherit"/>
              </a:rPr>
              <a:t> = </a:t>
            </a:r>
            <a:r>
              <a:rPr lang="es-ES" dirty="0" err="1">
                <a:solidFill>
                  <a:srgbClr val="002D7A"/>
                </a:solidFill>
                <a:latin typeface="inherit"/>
              </a:rPr>
              <a:t>predictionEnginePool</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6FE0"/>
                </a:solidFill>
                <a:latin typeface="inherit"/>
              </a:rPr>
              <a:t>   </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0000"/>
                </a:solidFill>
                <a:latin typeface="Monaco"/>
              </a:rPr>
              <a:t> </a:t>
            </a:r>
          </a:p>
          <a:p>
            <a:pPr latinLnBrk="1"/>
            <a:r>
              <a:rPr lang="es-ES" dirty="0">
                <a:solidFill>
                  <a:srgbClr val="006FE0"/>
                </a:solidFill>
                <a:latin typeface="inherit"/>
              </a:rPr>
              <a:t>   </a:t>
            </a:r>
            <a:r>
              <a:rPr lang="es-ES" dirty="0">
                <a:solidFill>
                  <a:srgbClr val="333333"/>
                </a:solidFill>
                <a:latin typeface="inherit"/>
              </a:rPr>
              <a:t>[</a:t>
            </a:r>
            <a:r>
              <a:rPr lang="es-ES" dirty="0" err="1">
                <a:solidFill>
                  <a:srgbClr val="004ED0"/>
                </a:solidFill>
                <a:latin typeface="inherit"/>
              </a:rPr>
              <a:t>HttpPost</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6FE0"/>
                </a:solidFill>
                <a:latin typeface="inherit"/>
              </a:rPr>
              <a:t>   </a:t>
            </a:r>
            <a:r>
              <a:rPr lang="es-ES" dirty="0" err="1">
                <a:solidFill>
                  <a:srgbClr val="800080"/>
                </a:solidFill>
                <a:latin typeface="inherit"/>
              </a:rPr>
              <a:t>public</a:t>
            </a:r>
            <a:r>
              <a:rPr lang="es-ES" dirty="0">
                <a:solidFill>
                  <a:srgbClr val="006FE0"/>
                </a:solidFill>
                <a:latin typeface="inherit"/>
              </a:rPr>
              <a:t> </a:t>
            </a:r>
            <a:r>
              <a:rPr lang="es-ES" dirty="0" err="1">
                <a:solidFill>
                  <a:srgbClr val="002D7A"/>
                </a:solidFill>
                <a:latin typeface="inherit"/>
              </a:rPr>
              <a:t>ActionResult</a:t>
            </a:r>
            <a:r>
              <a:rPr lang="es-ES" dirty="0">
                <a:solidFill>
                  <a:srgbClr val="006FE0"/>
                </a:solidFill>
                <a:latin typeface="inherit"/>
              </a:rPr>
              <a:t>&lt;</a:t>
            </a:r>
            <a:r>
              <a:rPr lang="es-ES" dirty="0" err="1">
                <a:solidFill>
                  <a:srgbClr val="002D7A"/>
                </a:solidFill>
                <a:latin typeface="inherit"/>
              </a:rPr>
              <a:t>SentimentPrediction</a:t>
            </a:r>
            <a:r>
              <a:rPr lang="es-ES" dirty="0">
                <a:solidFill>
                  <a:srgbClr val="006FE0"/>
                </a:solidFill>
                <a:latin typeface="inherit"/>
              </a:rPr>
              <a:t>&gt; </a:t>
            </a:r>
            <a:r>
              <a:rPr lang="es-ES" dirty="0" err="1">
                <a:solidFill>
                  <a:srgbClr val="004ED0"/>
                </a:solidFill>
                <a:latin typeface="inherit"/>
              </a:rPr>
              <a:t>GetSentiment</a:t>
            </a:r>
            <a:r>
              <a:rPr lang="es-ES" dirty="0">
                <a:solidFill>
                  <a:srgbClr val="333333"/>
                </a:solidFill>
                <a:latin typeface="inherit"/>
              </a:rPr>
              <a:t>(</a:t>
            </a:r>
            <a:r>
              <a:rPr lang="es-ES" dirty="0" err="1">
                <a:solidFill>
                  <a:srgbClr val="004ED0"/>
                </a:solidFill>
                <a:latin typeface="inherit"/>
              </a:rPr>
              <a:t>SentimentObservation</a:t>
            </a:r>
            <a:r>
              <a:rPr lang="es-ES" dirty="0">
                <a:solidFill>
                  <a:srgbClr val="004ED0"/>
                </a:solidFill>
                <a:latin typeface="inherit"/>
              </a:rPr>
              <a:t> </a:t>
            </a:r>
            <a:r>
              <a:rPr lang="es-ES" dirty="0" err="1">
                <a:solidFill>
                  <a:srgbClr val="002D7A"/>
                </a:solidFill>
                <a:latin typeface="inherit"/>
              </a:rPr>
              <a:t>inputDataSample</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6FE0"/>
                </a:solidFill>
                <a:latin typeface="inherit"/>
              </a:rPr>
              <a:t>   </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6FE0"/>
                </a:solidFill>
                <a:latin typeface="inherit"/>
              </a:rPr>
              <a:t>      </a:t>
            </a:r>
            <a:r>
              <a:rPr lang="es-ES" dirty="0" err="1">
                <a:solidFill>
                  <a:srgbClr val="800080"/>
                </a:solidFill>
                <a:latin typeface="inherit"/>
              </a:rPr>
              <a:t>return</a:t>
            </a:r>
            <a:r>
              <a:rPr lang="es-ES" dirty="0">
                <a:solidFill>
                  <a:srgbClr val="006FE0"/>
                </a:solidFill>
                <a:latin typeface="inherit"/>
              </a:rPr>
              <a:t> </a:t>
            </a:r>
            <a:r>
              <a:rPr lang="es-ES" dirty="0">
                <a:solidFill>
                  <a:srgbClr val="002D7A"/>
                </a:solidFill>
                <a:latin typeface="inherit"/>
              </a:rPr>
              <a:t>_</a:t>
            </a:r>
            <a:r>
              <a:rPr lang="es-ES" dirty="0" err="1">
                <a:solidFill>
                  <a:srgbClr val="002D7A"/>
                </a:solidFill>
                <a:latin typeface="inherit"/>
              </a:rPr>
              <a:t>predictionEnginePool</a:t>
            </a:r>
            <a:r>
              <a:rPr lang="es-ES" dirty="0" err="1">
                <a:solidFill>
                  <a:srgbClr val="333333"/>
                </a:solidFill>
                <a:latin typeface="inherit"/>
              </a:rPr>
              <a:t>.</a:t>
            </a:r>
            <a:r>
              <a:rPr lang="es-ES" dirty="0" err="1">
                <a:solidFill>
                  <a:srgbClr val="004ED0"/>
                </a:solidFill>
                <a:latin typeface="inherit"/>
              </a:rPr>
              <a:t>Predict</a:t>
            </a:r>
            <a:r>
              <a:rPr lang="es-ES" dirty="0">
                <a:solidFill>
                  <a:srgbClr val="333333"/>
                </a:solidFill>
                <a:latin typeface="inherit"/>
              </a:rPr>
              <a:t>(</a:t>
            </a:r>
            <a:r>
              <a:rPr lang="es-ES" dirty="0" err="1">
                <a:solidFill>
                  <a:srgbClr val="002D7A"/>
                </a:solidFill>
                <a:latin typeface="inherit"/>
              </a:rPr>
              <a:t>inputDataSample</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006FE0"/>
                </a:solidFill>
                <a:latin typeface="inherit"/>
              </a:rPr>
              <a:t>   </a:t>
            </a:r>
            <a:r>
              <a:rPr lang="es-ES" dirty="0">
                <a:solidFill>
                  <a:srgbClr val="333333"/>
                </a:solidFill>
                <a:latin typeface="inherit"/>
              </a:rPr>
              <a:t>}</a:t>
            </a:r>
            <a:endParaRPr lang="es-ES" dirty="0">
              <a:solidFill>
                <a:srgbClr val="000000"/>
              </a:solidFill>
              <a:latin typeface="Monaco"/>
            </a:endParaRPr>
          </a:p>
          <a:p>
            <a:pPr latinLnBrk="1"/>
            <a:r>
              <a:rPr lang="es-ES" dirty="0">
                <a:solidFill>
                  <a:srgbClr val="333333"/>
                </a:solidFill>
                <a:latin typeface="inherit"/>
              </a:rPr>
              <a:t>}</a:t>
            </a:r>
            <a:endParaRPr lang="es-ES" dirty="0">
              <a:solidFill>
                <a:srgbClr val="000000"/>
              </a:solidFill>
              <a:latin typeface="Monaco"/>
            </a:endParaRPr>
          </a:p>
        </p:txBody>
      </p:sp>
    </p:spTree>
    <p:extLst>
      <p:ext uri="{BB962C8B-B14F-4D97-AF65-F5344CB8AC3E}">
        <p14:creationId xmlns:p14="http://schemas.microsoft.com/office/powerpoint/2010/main" val="114208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3773733"/>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dirty="0">
                <a:solidFill>
                  <a:schemeClr val="bg1">
                    <a:lumMod val="65000"/>
                  </a:schemeClr>
                </a:solidFill>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effectLst/>
              </a:rPr>
              <a:t>¿Qué podemos hacer con ML.NET?</a:t>
            </a:r>
          </a:p>
          <a:p>
            <a:pPr algn="ctr"/>
            <a:endParaRPr lang="es-ES" sz="1550" dirty="0">
              <a:solidFill>
                <a:schemeClr val="bg1">
                  <a:lumMod val="75000"/>
                </a:schemeClr>
              </a:solidFill>
              <a:effectLst/>
            </a:endParaRPr>
          </a:p>
          <a:p>
            <a:pPr algn="ctr"/>
            <a:r>
              <a:rPr lang="es-ES" sz="1550" dirty="0">
                <a:solidFill>
                  <a:schemeClr val="bg1">
                    <a:lumMod val="65000"/>
                  </a:schemeClr>
                </a:solidFill>
                <a:effectLst/>
              </a:rPr>
              <a:t>Crear un modelo ML.NET</a:t>
            </a:r>
          </a:p>
          <a:p>
            <a:pPr algn="ctr"/>
            <a:endParaRPr lang="es-ES" sz="1550" dirty="0">
              <a:solidFill>
                <a:schemeClr val="bg1">
                  <a:lumMod val="65000"/>
                </a:schemeClr>
              </a:solidFill>
            </a:endParaRPr>
          </a:p>
          <a:p>
            <a:pPr algn="ctr"/>
            <a:r>
              <a:rPr lang="es-ES" sz="1550" dirty="0">
                <a:solidFill>
                  <a:schemeClr val="bg1">
                    <a:lumMod val="65000"/>
                  </a:schemeClr>
                </a:solidFill>
                <a:effectLst/>
              </a:rPr>
              <a:t>Integración con nuestras aplicaciones</a:t>
            </a:r>
          </a:p>
          <a:p>
            <a:pPr algn="ctr"/>
            <a:endParaRPr lang="es-ES" sz="1550" dirty="0">
              <a:solidFill>
                <a:schemeClr val="bg1">
                  <a:lumMod val="65000"/>
                </a:schemeClr>
              </a:solidFill>
            </a:endParaRPr>
          </a:p>
          <a:p>
            <a:pPr algn="ctr"/>
            <a:r>
              <a:rPr lang="es-ES" sz="1550" b="1" dirty="0">
                <a:effectLst>
                  <a:glow rad="228600">
                    <a:schemeClr val="accent5">
                      <a:satMod val="175000"/>
                      <a:alpha val="40000"/>
                    </a:schemeClr>
                  </a:glow>
                </a:effectLst>
              </a:rPr>
              <a:t>Deep </a:t>
            </a:r>
            <a:r>
              <a:rPr lang="es-ES" sz="1550" b="1" dirty="0" err="1">
                <a:effectLst>
                  <a:glow rad="228600">
                    <a:schemeClr val="accent5">
                      <a:satMod val="175000"/>
                      <a:alpha val="40000"/>
                    </a:schemeClr>
                  </a:glow>
                </a:effectLst>
              </a:rPr>
              <a:t>Learning</a:t>
            </a:r>
            <a:endParaRPr lang="es-ES" sz="1550" b="1" dirty="0">
              <a:effectLst>
                <a:glow rad="228600">
                  <a:schemeClr val="accent5">
                    <a:satMod val="175000"/>
                    <a:alpha val="40000"/>
                  </a:schemeClr>
                </a:glow>
              </a:effectLst>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525" y="3759776"/>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15" y="3767644"/>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3783919"/>
            <a:ext cx="390250" cy="390250"/>
          </a:xfrm>
          <a:prstGeom prst="rect">
            <a:avLst/>
          </a:prstGeom>
          <a:effectLst>
            <a:softEdge rad="63500"/>
          </a:effectLst>
        </p:spPr>
      </p:pic>
      <p:pic>
        <p:nvPicPr>
          <p:cNvPr id="2" name="Imagen 1">
            <a:extLst>
              <a:ext uri="{FF2B5EF4-FFF2-40B4-BE49-F238E27FC236}">
                <a16:creationId xmlns:a16="http://schemas.microsoft.com/office/drawing/2014/main" id="{8840BE0D-5C6A-42C6-B10B-AAC11B6E12A8}"/>
              </a:ext>
            </a:extLst>
          </p:cNvPr>
          <p:cNvPicPr>
            <a:picLocks noChangeAspect="1"/>
          </p:cNvPicPr>
          <p:nvPr/>
        </p:nvPicPr>
        <p:blipFill>
          <a:blip r:embed="rId4"/>
          <a:stretch>
            <a:fillRect/>
          </a:stretch>
        </p:blipFill>
        <p:spPr>
          <a:xfrm>
            <a:off x="3297414" y="676734"/>
            <a:ext cx="8199831" cy="4456562"/>
          </a:xfrm>
          <a:prstGeom prst="rect">
            <a:avLst/>
          </a:prstGeom>
        </p:spPr>
      </p:pic>
    </p:spTree>
    <p:extLst>
      <p:ext uri="{BB962C8B-B14F-4D97-AF65-F5344CB8AC3E}">
        <p14:creationId xmlns:p14="http://schemas.microsoft.com/office/powerpoint/2010/main" val="3443046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3773733"/>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dirty="0">
                <a:solidFill>
                  <a:schemeClr val="bg1">
                    <a:lumMod val="65000"/>
                  </a:schemeClr>
                </a:solidFill>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effectLst/>
              </a:rPr>
              <a:t>¿Qué podemos hacer con ML.NET?</a:t>
            </a:r>
          </a:p>
          <a:p>
            <a:pPr algn="ctr"/>
            <a:endParaRPr lang="es-ES" sz="1550" dirty="0">
              <a:solidFill>
                <a:schemeClr val="bg1">
                  <a:lumMod val="75000"/>
                </a:schemeClr>
              </a:solidFill>
              <a:effectLst/>
            </a:endParaRPr>
          </a:p>
          <a:p>
            <a:pPr algn="ctr"/>
            <a:r>
              <a:rPr lang="es-ES" sz="1550" dirty="0">
                <a:solidFill>
                  <a:schemeClr val="bg1">
                    <a:lumMod val="65000"/>
                  </a:schemeClr>
                </a:solidFill>
                <a:effectLst/>
              </a:rPr>
              <a:t>Crear un modelo ML.NET</a:t>
            </a:r>
          </a:p>
          <a:p>
            <a:pPr algn="ctr"/>
            <a:endParaRPr lang="es-ES" sz="1550" dirty="0">
              <a:solidFill>
                <a:schemeClr val="bg1">
                  <a:lumMod val="65000"/>
                </a:schemeClr>
              </a:solidFill>
            </a:endParaRPr>
          </a:p>
          <a:p>
            <a:pPr algn="ctr"/>
            <a:r>
              <a:rPr lang="es-ES" sz="1550" dirty="0">
                <a:solidFill>
                  <a:schemeClr val="bg1">
                    <a:lumMod val="65000"/>
                  </a:schemeClr>
                </a:solidFill>
                <a:effectLst/>
              </a:rPr>
              <a:t>Integración con nuestras aplicaciones</a:t>
            </a:r>
          </a:p>
          <a:p>
            <a:pPr algn="ctr"/>
            <a:endParaRPr lang="es-ES" sz="1550" dirty="0">
              <a:solidFill>
                <a:schemeClr val="bg1">
                  <a:lumMod val="65000"/>
                </a:schemeClr>
              </a:solidFill>
            </a:endParaRPr>
          </a:p>
          <a:p>
            <a:pPr algn="ctr"/>
            <a:r>
              <a:rPr lang="es-ES" sz="1550" b="1" dirty="0">
                <a:effectLst>
                  <a:glow rad="228600">
                    <a:schemeClr val="accent5">
                      <a:satMod val="175000"/>
                      <a:alpha val="40000"/>
                    </a:schemeClr>
                  </a:glow>
                </a:effectLst>
              </a:rPr>
              <a:t>Deep </a:t>
            </a:r>
            <a:r>
              <a:rPr lang="es-ES" sz="1550" b="1" dirty="0" err="1">
                <a:effectLst>
                  <a:glow rad="228600">
                    <a:schemeClr val="accent5">
                      <a:satMod val="175000"/>
                      <a:alpha val="40000"/>
                    </a:schemeClr>
                  </a:glow>
                </a:effectLst>
              </a:rPr>
              <a:t>Learning</a:t>
            </a:r>
            <a:endParaRPr lang="es-ES" sz="1550" b="1" dirty="0">
              <a:effectLst>
                <a:glow rad="228600">
                  <a:schemeClr val="accent5">
                    <a:satMod val="175000"/>
                    <a:alpha val="40000"/>
                  </a:schemeClr>
                </a:glow>
              </a:effectLst>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525" y="3759776"/>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15" y="3767644"/>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3783919"/>
            <a:ext cx="390250" cy="390250"/>
          </a:xfrm>
          <a:prstGeom prst="rect">
            <a:avLst/>
          </a:prstGeom>
          <a:effectLst>
            <a:softEdge rad="63500"/>
          </a:effectLst>
        </p:spPr>
      </p:pic>
      <p:pic>
        <p:nvPicPr>
          <p:cNvPr id="2" name="Imagen 1">
            <a:extLst>
              <a:ext uri="{FF2B5EF4-FFF2-40B4-BE49-F238E27FC236}">
                <a16:creationId xmlns:a16="http://schemas.microsoft.com/office/drawing/2014/main" id="{80F4C7C6-0100-4D91-B673-75F4AFE817D6}"/>
              </a:ext>
            </a:extLst>
          </p:cNvPr>
          <p:cNvPicPr>
            <a:picLocks noChangeAspect="1"/>
          </p:cNvPicPr>
          <p:nvPr/>
        </p:nvPicPr>
        <p:blipFill>
          <a:blip r:embed="rId4"/>
          <a:stretch>
            <a:fillRect/>
          </a:stretch>
        </p:blipFill>
        <p:spPr>
          <a:xfrm>
            <a:off x="2786424" y="676734"/>
            <a:ext cx="9329202" cy="4598436"/>
          </a:xfrm>
          <a:prstGeom prst="rect">
            <a:avLst/>
          </a:prstGeom>
        </p:spPr>
      </p:pic>
    </p:spTree>
    <p:extLst>
      <p:ext uri="{BB962C8B-B14F-4D97-AF65-F5344CB8AC3E}">
        <p14:creationId xmlns:p14="http://schemas.microsoft.com/office/powerpoint/2010/main" val="688842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4392858"/>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dirty="0">
                <a:solidFill>
                  <a:schemeClr val="bg1">
                    <a:lumMod val="65000"/>
                  </a:schemeClr>
                </a:solidFill>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effectLst/>
              </a:rPr>
              <a:t>¿Qué podemos hacer con ML.NET?</a:t>
            </a:r>
          </a:p>
          <a:p>
            <a:pPr algn="ctr"/>
            <a:endParaRPr lang="es-ES" sz="1550" dirty="0">
              <a:solidFill>
                <a:schemeClr val="bg1">
                  <a:lumMod val="75000"/>
                </a:schemeClr>
              </a:solidFill>
              <a:effectLst/>
            </a:endParaRPr>
          </a:p>
          <a:p>
            <a:pPr algn="ctr"/>
            <a:r>
              <a:rPr lang="es-ES" sz="1550" dirty="0">
                <a:solidFill>
                  <a:schemeClr val="bg1">
                    <a:lumMod val="65000"/>
                  </a:schemeClr>
                </a:solidFill>
                <a:effectLst/>
              </a:rPr>
              <a:t>Crear un modelo ML.NET</a:t>
            </a:r>
          </a:p>
          <a:p>
            <a:pPr algn="ctr"/>
            <a:endParaRPr lang="es-ES" sz="1550" dirty="0">
              <a:solidFill>
                <a:schemeClr val="bg1">
                  <a:lumMod val="65000"/>
                </a:schemeClr>
              </a:solidFill>
            </a:endParaRPr>
          </a:p>
          <a:p>
            <a:pPr algn="ctr"/>
            <a:r>
              <a:rPr lang="es-ES" sz="1550" dirty="0">
                <a:solidFill>
                  <a:schemeClr val="bg1">
                    <a:lumMod val="65000"/>
                  </a:schemeClr>
                </a:solidFill>
                <a:effectLst/>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effectLst/>
              </a:rPr>
              <a:t>Deep </a:t>
            </a:r>
            <a:r>
              <a:rPr lang="es-ES" sz="1550" dirty="0" err="1">
                <a:solidFill>
                  <a:schemeClr val="bg1">
                    <a:lumMod val="65000"/>
                  </a:schemeClr>
                </a:solidFill>
                <a:effectLst/>
              </a:rPr>
              <a:t>Learning</a:t>
            </a:r>
            <a:endParaRPr lang="es-ES" sz="1550" dirty="0">
              <a:solidFill>
                <a:schemeClr val="bg1">
                  <a:lumMod val="65000"/>
                </a:schemeClr>
              </a:solidFill>
              <a:effectLst/>
            </a:endParaRPr>
          </a:p>
          <a:p>
            <a:pPr algn="ctr"/>
            <a:endParaRPr lang="es-ES" sz="1550" dirty="0">
              <a:solidFill>
                <a:schemeClr val="bg1">
                  <a:lumMod val="65000"/>
                </a:schemeClr>
              </a:solidFill>
              <a:effectLst/>
            </a:endParaRPr>
          </a:p>
          <a:p>
            <a:pPr algn="ctr"/>
            <a:r>
              <a:rPr lang="es-ES" sz="1550" b="1" dirty="0">
                <a:effectLst>
                  <a:glow rad="228600">
                    <a:schemeClr val="accent5">
                      <a:satMod val="175000"/>
                      <a:alpha val="40000"/>
                    </a:schemeClr>
                  </a:glow>
                </a:effectLst>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525" y="4378901"/>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15" y="4386769"/>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4403044"/>
            <a:ext cx="390250" cy="390250"/>
          </a:xfrm>
          <a:prstGeom prst="rect">
            <a:avLst/>
          </a:prstGeom>
          <a:effectLst>
            <a:softEdge rad="63500"/>
          </a:effectLst>
        </p:spPr>
      </p:pic>
      <p:sp>
        <p:nvSpPr>
          <p:cNvPr id="4" name="Rectángulo 3">
            <a:extLst>
              <a:ext uri="{FF2B5EF4-FFF2-40B4-BE49-F238E27FC236}">
                <a16:creationId xmlns:a16="http://schemas.microsoft.com/office/drawing/2014/main" id="{228B6CAF-02CA-4B46-AA08-F09501927909}"/>
              </a:ext>
            </a:extLst>
          </p:cNvPr>
          <p:cNvSpPr/>
          <p:nvPr/>
        </p:nvSpPr>
        <p:spPr>
          <a:xfrm>
            <a:off x="3142949" y="676734"/>
            <a:ext cx="6117380"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50" normalizeH="0" baseline="0" noProof="0" dirty="0" err="1">
                <a:ln w="3175">
                  <a:noFill/>
                </a:ln>
                <a:solidFill>
                  <a:srgbClr val="505050">
                    <a:lumMod val="50000"/>
                  </a:srgbClr>
                </a:solidFill>
                <a:effectLst/>
                <a:uLnTx/>
                <a:uFillTx/>
                <a:latin typeface="Segoe UI Light" panose="020B0502040204020203" pitchFamily="34" charset="0"/>
                <a:cs typeface="Segoe UI Light" panose="020B0502040204020203" pitchFamily="34" charset="0"/>
              </a:rPr>
              <a:t>Recomendación</a:t>
            </a:r>
            <a:r>
              <a:rPr kumimoji="0" lang="en-US" sz="4000" b="1" i="0" u="none" strike="noStrike" kern="0" cap="none" spc="-50" normalizeH="0" baseline="0" noProof="0" dirty="0">
                <a:ln w="3175">
                  <a:noFill/>
                </a:ln>
                <a:solidFill>
                  <a:srgbClr val="505050">
                    <a:lumMod val="50000"/>
                  </a:srgbClr>
                </a:solidFill>
                <a:effectLst/>
                <a:uLnTx/>
                <a:uFillTx/>
                <a:latin typeface="Segoe UI Light" panose="020B0502040204020203" pitchFamily="34" charset="0"/>
                <a:cs typeface="Segoe UI Light" panose="020B0502040204020203" pitchFamily="34" charset="0"/>
              </a:rPr>
              <a:t> de </a:t>
            </a:r>
            <a:r>
              <a:rPr kumimoji="0" lang="en-US" sz="4000" b="1" i="0" u="none" strike="noStrike" kern="0" cap="none" spc="-50" normalizeH="0" baseline="0" noProof="0" dirty="0" err="1">
                <a:ln w="3175">
                  <a:noFill/>
                </a:ln>
                <a:solidFill>
                  <a:srgbClr val="505050">
                    <a:lumMod val="50000"/>
                  </a:srgbClr>
                </a:solidFill>
                <a:effectLst/>
                <a:uLnTx/>
                <a:uFillTx/>
                <a:latin typeface="Segoe UI Light" panose="020B0502040204020203" pitchFamily="34" charset="0"/>
                <a:cs typeface="Segoe UI Light" panose="020B0502040204020203" pitchFamily="34" charset="0"/>
              </a:rPr>
              <a:t>peliculas</a:t>
            </a:r>
            <a:endParaRPr kumimoji="0" lang="es-ES" sz="1800" b="0" i="0" u="none" strike="noStrike" kern="0" cap="none" spc="0" normalizeH="0" baseline="0" noProof="0" dirty="0">
              <a:ln>
                <a:noFill/>
              </a:ln>
              <a:solidFill>
                <a:sysClr val="windowText" lastClr="000000"/>
              </a:solidFill>
              <a:effectLst/>
              <a:uLnTx/>
              <a:uFillTx/>
            </a:endParaRPr>
          </a:p>
        </p:txBody>
      </p:sp>
      <p:pic>
        <p:nvPicPr>
          <p:cNvPr id="5" name="Imagen 4">
            <a:extLst>
              <a:ext uri="{FF2B5EF4-FFF2-40B4-BE49-F238E27FC236}">
                <a16:creationId xmlns:a16="http://schemas.microsoft.com/office/drawing/2014/main" id="{57BBA7AA-2FE7-4C72-BDE2-CDD933A62BD8}"/>
              </a:ext>
            </a:extLst>
          </p:cNvPr>
          <p:cNvPicPr>
            <a:picLocks noChangeAspect="1"/>
          </p:cNvPicPr>
          <p:nvPr/>
        </p:nvPicPr>
        <p:blipFill>
          <a:blip r:embed="rId4"/>
          <a:stretch>
            <a:fillRect/>
          </a:stretch>
        </p:blipFill>
        <p:spPr>
          <a:xfrm>
            <a:off x="3142949" y="1648965"/>
            <a:ext cx="7718205" cy="1914310"/>
          </a:xfrm>
          <a:prstGeom prst="rect">
            <a:avLst/>
          </a:prstGeom>
        </p:spPr>
      </p:pic>
      <p:pic>
        <p:nvPicPr>
          <p:cNvPr id="6" name="Imagen 5">
            <a:extLst>
              <a:ext uri="{FF2B5EF4-FFF2-40B4-BE49-F238E27FC236}">
                <a16:creationId xmlns:a16="http://schemas.microsoft.com/office/drawing/2014/main" id="{F802C901-B2A2-460B-8BE7-7A7CD20A70B8}"/>
              </a:ext>
            </a:extLst>
          </p:cNvPr>
          <p:cNvPicPr>
            <a:picLocks noChangeAspect="1"/>
          </p:cNvPicPr>
          <p:nvPr/>
        </p:nvPicPr>
        <p:blipFill>
          <a:blip r:embed="rId5"/>
          <a:stretch>
            <a:fillRect/>
          </a:stretch>
        </p:blipFill>
        <p:spPr>
          <a:xfrm>
            <a:off x="3689768" y="3563275"/>
            <a:ext cx="6624565" cy="2706706"/>
          </a:xfrm>
          <a:prstGeom prst="rect">
            <a:avLst/>
          </a:prstGeom>
        </p:spPr>
      </p:pic>
    </p:spTree>
    <p:extLst>
      <p:ext uri="{BB962C8B-B14F-4D97-AF65-F5344CB8AC3E}">
        <p14:creationId xmlns:p14="http://schemas.microsoft.com/office/powerpoint/2010/main" val="77140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4850058"/>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dirty="0">
                <a:solidFill>
                  <a:schemeClr val="bg1">
                    <a:lumMod val="65000"/>
                  </a:schemeClr>
                </a:solidFill>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effectLst/>
              </a:rPr>
              <a:t>¿Qué podemos hacer con ML.NET?</a:t>
            </a:r>
          </a:p>
          <a:p>
            <a:pPr algn="ctr"/>
            <a:endParaRPr lang="es-ES" sz="1550" dirty="0">
              <a:solidFill>
                <a:schemeClr val="bg1">
                  <a:lumMod val="75000"/>
                </a:schemeClr>
              </a:solidFill>
              <a:effectLst/>
            </a:endParaRPr>
          </a:p>
          <a:p>
            <a:pPr algn="ctr"/>
            <a:r>
              <a:rPr lang="es-ES" sz="1550" dirty="0">
                <a:solidFill>
                  <a:schemeClr val="bg1">
                    <a:lumMod val="65000"/>
                  </a:schemeClr>
                </a:solidFill>
                <a:effectLst/>
              </a:rPr>
              <a:t>Crear un modelo ML.NET</a:t>
            </a:r>
          </a:p>
          <a:p>
            <a:pPr algn="ctr"/>
            <a:endParaRPr lang="es-ES" sz="1550" dirty="0">
              <a:solidFill>
                <a:schemeClr val="bg1">
                  <a:lumMod val="65000"/>
                </a:schemeClr>
              </a:solidFill>
            </a:endParaRPr>
          </a:p>
          <a:p>
            <a:pPr algn="ctr"/>
            <a:r>
              <a:rPr lang="es-ES" sz="1550" dirty="0">
                <a:solidFill>
                  <a:schemeClr val="bg1">
                    <a:lumMod val="65000"/>
                  </a:schemeClr>
                </a:solidFill>
                <a:effectLst/>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effectLst/>
              </a:rPr>
              <a:t>Deep </a:t>
            </a:r>
            <a:r>
              <a:rPr lang="es-ES" sz="1550" dirty="0" err="1">
                <a:solidFill>
                  <a:schemeClr val="bg1">
                    <a:lumMod val="65000"/>
                  </a:schemeClr>
                </a:solidFill>
                <a:effectLst/>
              </a:rPr>
              <a:t>Learning</a:t>
            </a:r>
            <a:endParaRPr lang="es-ES" sz="1550" dirty="0">
              <a:solidFill>
                <a:schemeClr val="bg1">
                  <a:lumMod val="65000"/>
                </a:schemeClr>
              </a:solidFill>
              <a:effectLst/>
            </a:endParaRPr>
          </a:p>
          <a:p>
            <a:pPr algn="ctr"/>
            <a:endParaRPr lang="es-ES" sz="1550" dirty="0">
              <a:solidFill>
                <a:schemeClr val="bg1">
                  <a:lumMod val="65000"/>
                </a:schemeClr>
              </a:solidFill>
              <a:effectLst/>
            </a:endParaRPr>
          </a:p>
          <a:p>
            <a:pPr algn="ctr"/>
            <a:r>
              <a:rPr lang="es-ES" sz="1550" dirty="0">
                <a:solidFill>
                  <a:schemeClr val="bg1">
                    <a:lumMod val="65000"/>
                  </a:schemeClr>
                </a:solidFill>
                <a:effectLst/>
              </a:rPr>
              <a:t>Demo</a:t>
            </a:r>
          </a:p>
          <a:p>
            <a:pPr algn="ctr"/>
            <a:endParaRPr lang="es-ES" sz="1550" dirty="0">
              <a:solidFill>
                <a:schemeClr val="bg1">
                  <a:lumMod val="65000"/>
                </a:schemeClr>
              </a:solidFill>
            </a:endParaRPr>
          </a:p>
          <a:p>
            <a:pPr algn="ctr"/>
            <a:r>
              <a:rPr lang="es-ES" sz="1550" b="1" dirty="0">
                <a:effectLst>
                  <a:glow rad="228600">
                    <a:schemeClr val="accent5">
                      <a:satMod val="175000"/>
                      <a:alpha val="40000"/>
                    </a:schemeClr>
                  </a:glow>
                </a:effectLst>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525" y="4845626"/>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715" y="4834444"/>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4860244"/>
            <a:ext cx="390250" cy="390250"/>
          </a:xfrm>
          <a:prstGeom prst="rect">
            <a:avLst/>
          </a:prstGeom>
          <a:effectLst>
            <a:softEdge rad="63500"/>
          </a:effectLst>
        </p:spPr>
      </p:pic>
      <p:pic>
        <p:nvPicPr>
          <p:cNvPr id="9" name="Imagen 8">
            <a:extLst>
              <a:ext uri="{FF2B5EF4-FFF2-40B4-BE49-F238E27FC236}">
                <a16:creationId xmlns:a16="http://schemas.microsoft.com/office/drawing/2014/main" id="{7281E099-F06B-4311-8D91-69FB007247EC}"/>
              </a:ext>
            </a:extLst>
          </p:cNvPr>
          <p:cNvPicPr>
            <a:picLocks noChangeAspect="1"/>
          </p:cNvPicPr>
          <p:nvPr/>
        </p:nvPicPr>
        <p:blipFill>
          <a:blip r:embed="rId4"/>
          <a:stretch>
            <a:fillRect/>
          </a:stretch>
        </p:blipFill>
        <p:spPr>
          <a:xfrm>
            <a:off x="2989539" y="1245078"/>
            <a:ext cx="8815580" cy="3353091"/>
          </a:xfrm>
          <a:prstGeom prst="rect">
            <a:avLst/>
          </a:prstGeom>
        </p:spPr>
      </p:pic>
    </p:spTree>
    <p:extLst>
      <p:ext uri="{BB962C8B-B14F-4D97-AF65-F5344CB8AC3E}">
        <p14:creationId xmlns:p14="http://schemas.microsoft.com/office/powerpoint/2010/main" val="61470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283774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t="-13000" b="-13000"/>
          </a:stretch>
        </a:blipFill>
        <a:effectLst/>
      </p:bgPr>
    </p:bg>
    <p:spTree>
      <p:nvGrpSpPr>
        <p:cNvPr id="1" name=""/>
        <p:cNvGrpSpPr/>
        <p:nvPr/>
      </p:nvGrpSpPr>
      <p:grpSpPr>
        <a:xfrm>
          <a:off x="0" y="0"/>
          <a:ext cx="0" cy="0"/>
          <a:chOff x="0" y="0"/>
          <a:chExt cx="0" cy="0"/>
        </a:xfrm>
      </p:grpSpPr>
      <p:sp>
        <p:nvSpPr>
          <p:cNvPr id="8" name="TextBox 7"/>
          <p:cNvSpPr txBox="1"/>
          <p:nvPr/>
        </p:nvSpPr>
        <p:spPr>
          <a:xfrm>
            <a:off x="2446699" y="1757000"/>
            <a:ext cx="7437934" cy="3455946"/>
          </a:xfrm>
          <a:prstGeom prst="rect">
            <a:avLst/>
          </a:prstGeom>
          <a:noFill/>
        </p:spPr>
        <p:txBody>
          <a:bodyPr wrap="none" lIns="0" tIns="0" rIns="0" bIns="0" rtlCol="0">
            <a:spAutoFit/>
          </a:bodyPr>
          <a:lstStyle/>
          <a:p>
            <a:pPr algn="ctr">
              <a:lnSpc>
                <a:spcPct val="200000"/>
              </a:lnSpc>
            </a:pPr>
            <a:r>
              <a:rPr lang="es-ES" sz="6600" b="1" dirty="0">
                <a:ln w="38100">
                  <a:solidFill>
                    <a:schemeClr val="tx1"/>
                  </a:solidFill>
                </a:ln>
                <a:solidFill>
                  <a:srgbClr val="0070C0"/>
                </a:solidFill>
                <a:effectLst>
                  <a:glow rad="228600">
                    <a:schemeClr val="accent5">
                      <a:satMod val="175000"/>
                      <a:alpha val="40000"/>
                    </a:schemeClr>
                  </a:glow>
                </a:effectLst>
                <a:latin typeface="Consolas" panose="020B0609020204030204" pitchFamily="49" charset="0"/>
                <a:ea typeface="Titillium Light" charset="0"/>
                <a:cs typeface="Segoe UI" panose="020B0502040204020203" pitchFamily="34" charset="0"/>
              </a:rPr>
              <a:t>Machine </a:t>
            </a:r>
            <a:r>
              <a:rPr lang="es-ES" sz="6600" b="1" dirty="0" err="1">
                <a:ln w="38100">
                  <a:solidFill>
                    <a:schemeClr val="tx1"/>
                  </a:solidFill>
                </a:ln>
                <a:solidFill>
                  <a:srgbClr val="0070C0"/>
                </a:solidFill>
                <a:effectLst>
                  <a:glow rad="228600">
                    <a:schemeClr val="accent5">
                      <a:satMod val="175000"/>
                      <a:alpha val="40000"/>
                    </a:schemeClr>
                  </a:glow>
                </a:effectLst>
                <a:latin typeface="Consolas" panose="020B0609020204030204" pitchFamily="49" charset="0"/>
                <a:ea typeface="Titillium Light" charset="0"/>
                <a:cs typeface="Segoe UI" panose="020B0502040204020203" pitchFamily="34" charset="0"/>
              </a:rPr>
              <a:t>Learning</a:t>
            </a:r>
            <a:br>
              <a:rPr lang="es-ES" sz="5400" b="1" dirty="0">
                <a:ln w="38100">
                  <a:solidFill>
                    <a:schemeClr val="tx1"/>
                  </a:solidFill>
                </a:ln>
                <a:solidFill>
                  <a:srgbClr val="561B64"/>
                </a:solidFill>
                <a:effectLst>
                  <a:glow rad="101600">
                    <a:srgbClr val="7030A0">
                      <a:alpha val="60000"/>
                    </a:srgbClr>
                  </a:glow>
                </a:effectLst>
                <a:latin typeface="Consolas" panose="020B0609020204030204" pitchFamily="49" charset="0"/>
                <a:ea typeface="Titillium Light" charset="0"/>
                <a:cs typeface="Segoe UI" panose="020B0502040204020203" pitchFamily="34" charset="0"/>
              </a:rPr>
            </a:br>
            <a:r>
              <a:rPr lang="es-ES" sz="5400" b="1" dirty="0">
                <a:ln w="38100">
                  <a:solidFill>
                    <a:schemeClr val="tx1"/>
                  </a:solidFill>
                </a:ln>
                <a:solidFill>
                  <a:srgbClr val="561B64"/>
                </a:solidFill>
                <a:effectLst/>
                <a:latin typeface="Consolas" panose="020B0609020204030204" pitchFamily="49" charset="0"/>
                <a:ea typeface="Titillium Light" charset="0"/>
                <a:cs typeface="Segoe UI" panose="020B0502040204020203" pitchFamily="34" charset="0"/>
              </a:rPr>
              <a:t>con ML.NET</a:t>
            </a:r>
          </a:p>
        </p:txBody>
      </p:sp>
      <p:cxnSp>
        <p:nvCxnSpPr>
          <p:cNvPr id="9" name="Straight Connector 8"/>
          <p:cNvCxnSpPr/>
          <p:nvPr/>
        </p:nvCxnSpPr>
        <p:spPr>
          <a:xfrm>
            <a:off x="1790700" y="4172857"/>
            <a:ext cx="691243" cy="0"/>
          </a:xfrm>
          <a:prstGeom prst="line">
            <a:avLst/>
          </a:prstGeom>
          <a:ln w="25400">
            <a:gradFill>
              <a:gsLst>
                <a:gs pos="0">
                  <a:srgbClr val="7030A0"/>
                </a:gs>
                <a:gs pos="100000">
                  <a:srgbClr val="82D5FE"/>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25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12192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algn="ctr"/>
            <a:r>
              <a:rPr lang="es-ES" sz="7200" b="1" dirty="0">
                <a:solidFill>
                  <a:schemeClr val="bg1"/>
                </a:solidFill>
                <a:latin typeface="Segoe UI" panose="020B0502040204020203" pitchFamily="34" charset="0"/>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r>
              <a:rPr lang="es-ES" sz="2000" dirty="0">
                <a:solidFill>
                  <a:schemeClr val="bg1"/>
                </a:solidFill>
                <a:latin typeface="Segoe UI" panose="020B0502040204020203" pitchFamily="34" charset="0"/>
                <a:cs typeface="Segoe UI" panose="020B0502040204020203" pitchFamily="34" charset="0"/>
              </a:rPr>
              <a:t>Más información:</a:t>
            </a:r>
          </a:p>
          <a:p>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hlinkClick r:id="rId3"/>
              </a:rPr>
              <a:t>info@netcoreconf.com</a:t>
            </a:r>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rPr>
              <a:t>@Netcoreconf</a:t>
            </a:r>
          </a:p>
          <a:p>
            <a:endParaRPr lang="es-ES" sz="2000" dirty="0">
              <a:solidFill>
                <a:schemeClr val="bg1"/>
              </a:solidFill>
              <a:latin typeface="Segoe UI" panose="020B0502040204020203" pitchFamily="34" charset="0"/>
              <a:cs typeface="Segoe UI" panose="020B0502040204020203" pitchFamily="34" charset="0"/>
            </a:endParaRPr>
          </a:p>
          <a:p>
            <a:endParaRPr lang="es-ES" sz="2000" dirty="0">
              <a:solidFill>
                <a:schemeClr val="bg1"/>
              </a:solidFill>
              <a:latin typeface="Segoe UI" panose="020B0502040204020203" pitchFamily="34" charset="0"/>
              <a:cs typeface="Segoe UI" panose="020B0502040204020203" pitchFamily="34" charset="0"/>
            </a:endParaRPr>
          </a:p>
          <a:p>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rPr>
              <a:t>Visítanos en:</a:t>
            </a:r>
          </a:p>
          <a:p>
            <a:r>
              <a:rPr lang="es-ES" sz="2000" dirty="0">
                <a:solidFill>
                  <a:schemeClr val="bg1"/>
                </a:solidFill>
                <a:latin typeface="Segoe UI" panose="020B0502040204020203" pitchFamily="34" charset="0"/>
                <a:cs typeface="Segoe UI" panose="020B0502040204020203" pitchFamily="34" charset="0"/>
              </a:rPr>
              <a:t>2019.Netcoreconf.com</a:t>
            </a:r>
          </a:p>
        </p:txBody>
      </p:sp>
      <p:pic>
        <p:nvPicPr>
          <p:cNvPr id="8" name="Imagen 7">
            <a:extLst>
              <a:ext uri="{FF2B5EF4-FFF2-40B4-BE49-F238E27FC236}">
                <a16:creationId xmlns:a16="http://schemas.microsoft.com/office/drawing/2014/main" id="{D3667282-B0BD-4C7D-9F09-1A91D53970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32604">
            <a:off x="1694939" y="4026115"/>
            <a:ext cx="3924942" cy="1953326"/>
          </a:xfrm>
          <a:prstGeom prst="rect">
            <a:avLst/>
          </a:prstGeom>
          <a:effectLst>
            <a:softEdge rad="12700"/>
          </a:effectLst>
        </p:spPr>
      </p:pic>
    </p:spTree>
    <p:extLst>
      <p:ext uri="{BB962C8B-B14F-4D97-AF65-F5344CB8AC3E}">
        <p14:creationId xmlns:p14="http://schemas.microsoft.com/office/powerpoint/2010/main" val="3113111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582858"/>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b="1" dirty="0">
                <a:effectLst>
                  <a:glow rad="63500">
                    <a:schemeClr val="accent5">
                      <a:satMod val="175000"/>
                      <a:alpha val="40000"/>
                    </a:schemeClr>
                  </a:glow>
                </a:effectLst>
              </a:rPr>
              <a:t>  </a:t>
            </a:r>
            <a:r>
              <a:rPr lang="es-ES" sz="1550" b="1" dirty="0">
                <a:effectLst>
                  <a:glow rad="228600">
                    <a:schemeClr val="accent5">
                      <a:satMod val="175000"/>
                      <a:alpha val="40000"/>
                    </a:schemeClr>
                  </a:glow>
                </a:effectLst>
              </a:rPr>
              <a:t>¿Qué es ML.NET?</a:t>
            </a:r>
          </a:p>
          <a:p>
            <a:pPr algn="ctr"/>
            <a:endParaRPr lang="es-ES" sz="1600" dirty="0"/>
          </a:p>
          <a:p>
            <a:pPr algn="ctr"/>
            <a:r>
              <a:rPr lang="es-ES" sz="1550" dirty="0">
                <a:solidFill>
                  <a:schemeClr val="bg1">
                    <a:lumMod val="65000"/>
                  </a:schemeClr>
                </a:solidFill>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rPr>
              <a:t>¿Qué podemos hacer con ML.NET?</a:t>
            </a:r>
          </a:p>
          <a:p>
            <a:pPr algn="ctr"/>
            <a:endParaRPr lang="es-ES" sz="1550" dirty="0">
              <a:solidFill>
                <a:schemeClr val="bg1">
                  <a:lumMod val="65000"/>
                </a:schemeClr>
              </a:solidFill>
            </a:endParaRPr>
          </a:p>
          <a:p>
            <a:pPr algn="ctr"/>
            <a:r>
              <a:rPr lang="es-ES" sz="1550" dirty="0">
                <a:solidFill>
                  <a:schemeClr val="bg1">
                    <a:lumMod val="65000"/>
                  </a:schemeClr>
                </a:solidFill>
              </a:rPr>
              <a:t>Crear un modelo ML.NET</a:t>
            </a:r>
          </a:p>
          <a:p>
            <a:pPr algn="ctr"/>
            <a:endParaRPr lang="es-ES" sz="1550" dirty="0">
              <a:solidFill>
                <a:schemeClr val="bg1">
                  <a:lumMod val="65000"/>
                </a:schemeClr>
              </a:solidFill>
            </a:endParaRPr>
          </a:p>
          <a:p>
            <a:pPr algn="ctr"/>
            <a:r>
              <a:rPr lang="es-ES" sz="1550" dirty="0">
                <a:solidFill>
                  <a:schemeClr val="bg1">
                    <a:lumMod val="65000"/>
                  </a:schemeClr>
                </a:solidFill>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rPr>
              <a:t>Deep </a:t>
            </a:r>
            <a:r>
              <a:rPr lang="es-ES" sz="1550" dirty="0" err="1">
                <a:solidFill>
                  <a:schemeClr val="bg1">
                    <a:lumMod val="65000"/>
                  </a:schemeClr>
                </a:solidFill>
              </a:rPr>
              <a:t>Learning</a:t>
            </a:r>
            <a:endParaRPr lang="es-ES" sz="1550" dirty="0">
              <a:solidFill>
                <a:schemeClr val="bg1">
                  <a:lumMod val="65000"/>
                </a:schemeClr>
              </a:solidFill>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0" y="578426"/>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10" y="595819"/>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573994"/>
            <a:ext cx="390250" cy="390250"/>
          </a:xfrm>
          <a:prstGeom prst="rect">
            <a:avLst/>
          </a:prstGeom>
          <a:effectLst>
            <a:softEdge rad="63500"/>
          </a:effectLst>
        </p:spPr>
      </p:pic>
      <p:pic>
        <p:nvPicPr>
          <p:cNvPr id="4" name="Imagen 3">
            <a:extLst>
              <a:ext uri="{FF2B5EF4-FFF2-40B4-BE49-F238E27FC236}">
                <a16:creationId xmlns:a16="http://schemas.microsoft.com/office/drawing/2014/main" id="{1123CFDE-69F8-4602-8C3E-82CE242773D9}"/>
              </a:ext>
            </a:extLst>
          </p:cNvPr>
          <p:cNvPicPr>
            <a:picLocks noChangeAspect="1"/>
          </p:cNvPicPr>
          <p:nvPr/>
        </p:nvPicPr>
        <p:blipFill>
          <a:blip r:embed="rId4"/>
          <a:stretch>
            <a:fillRect/>
          </a:stretch>
        </p:blipFill>
        <p:spPr>
          <a:xfrm>
            <a:off x="2757457" y="676734"/>
            <a:ext cx="9279744" cy="4755148"/>
          </a:xfrm>
          <a:prstGeom prst="rect">
            <a:avLst/>
          </a:prstGeom>
        </p:spPr>
      </p:pic>
    </p:spTree>
    <p:extLst>
      <p:ext uri="{BB962C8B-B14F-4D97-AF65-F5344CB8AC3E}">
        <p14:creationId xmlns:p14="http://schemas.microsoft.com/office/powerpoint/2010/main" val="109837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582858"/>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b="1" dirty="0">
                <a:effectLst>
                  <a:glow rad="63500">
                    <a:schemeClr val="accent5">
                      <a:satMod val="175000"/>
                      <a:alpha val="40000"/>
                    </a:schemeClr>
                  </a:glow>
                </a:effectLst>
              </a:rPr>
              <a:t>  </a:t>
            </a:r>
            <a:r>
              <a:rPr lang="es-ES" sz="1550" b="1" dirty="0">
                <a:effectLst>
                  <a:glow rad="228600">
                    <a:schemeClr val="accent5">
                      <a:satMod val="175000"/>
                      <a:alpha val="40000"/>
                    </a:schemeClr>
                  </a:glow>
                </a:effectLst>
              </a:rPr>
              <a:t>¿Qué es ML.NET?</a:t>
            </a:r>
          </a:p>
          <a:p>
            <a:pPr algn="ctr"/>
            <a:endParaRPr lang="es-ES" sz="1600" dirty="0"/>
          </a:p>
          <a:p>
            <a:pPr algn="ctr"/>
            <a:r>
              <a:rPr lang="es-ES" sz="1550" dirty="0">
                <a:solidFill>
                  <a:schemeClr val="bg1">
                    <a:lumMod val="65000"/>
                  </a:schemeClr>
                </a:solidFill>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rPr>
              <a:t>¿Qué podemos hacer con ML.NET?</a:t>
            </a:r>
          </a:p>
          <a:p>
            <a:pPr algn="ctr"/>
            <a:endParaRPr lang="es-ES" sz="1550" dirty="0">
              <a:solidFill>
                <a:schemeClr val="bg1">
                  <a:lumMod val="65000"/>
                </a:schemeClr>
              </a:solidFill>
            </a:endParaRPr>
          </a:p>
          <a:p>
            <a:pPr algn="ctr"/>
            <a:r>
              <a:rPr lang="es-ES" sz="1550" dirty="0">
                <a:solidFill>
                  <a:schemeClr val="bg1">
                    <a:lumMod val="65000"/>
                  </a:schemeClr>
                </a:solidFill>
              </a:rPr>
              <a:t>Crear un modelo ML.NET</a:t>
            </a:r>
          </a:p>
          <a:p>
            <a:pPr algn="ctr"/>
            <a:endParaRPr lang="es-ES" sz="1550" dirty="0">
              <a:solidFill>
                <a:schemeClr val="bg1">
                  <a:lumMod val="65000"/>
                </a:schemeClr>
              </a:solidFill>
            </a:endParaRPr>
          </a:p>
          <a:p>
            <a:pPr algn="ctr"/>
            <a:r>
              <a:rPr lang="es-ES" sz="1550" dirty="0">
                <a:solidFill>
                  <a:schemeClr val="bg1">
                    <a:lumMod val="65000"/>
                  </a:schemeClr>
                </a:solidFill>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rPr>
              <a:t>Deep </a:t>
            </a:r>
            <a:r>
              <a:rPr lang="es-ES" sz="1550" dirty="0" err="1">
                <a:solidFill>
                  <a:schemeClr val="bg1">
                    <a:lumMod val="65000"/>
                  </a:schemeClr>
                </a:solidFill>
              </a:rPr>
              <a:t>Learning</a:t>
            </a:r>
            <a:endParaRPr lang="es-ES" sz="1550" dirty="0">
              <a:solidFill>
                <a:schemeClr val="bg1">
                  <a:lumMod val="65000"/>
                </a:schemeClr>
              </a:solidFill>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0" y="578426"/>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10" y="595819"/>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573994"/>
            <a:ext cx="390250" cy="390250"/>
          </a:xfrm>
          <a:prstGeom prst="rect">
            <a:avLst/>
          </a:prstGeom>
          <a:effectLst>
            <a:softEdge rad="63500"/>
          </a:effectLst>
        </p:spPr>
      </p:pic>
      <p:pic>
        <p:nvPicPr>
          <p:cNvPr id="5" name="Imagen 4">
            <a:extLst>
              <a:ext uri="{FF2B5EF4-FFF2-40B4-BE49-F238E27FC236}">
                <a16:creationId xmlns:a16="http://schemas.microsoft.com/office/drawing/2014/main" id="{E9D83EB3-8606-4B21-A6BE-8CBF31D72613}"/>
              </a:ext>
            </a:extLst>
          </p:cNvPr>
          <p:cNvPicPr>
            <a:picLocks noChangeAspect="1"/>
          </p:cNvPicPr>
          <p:nvPr/>
        </p:nvPicPr>
        <p:blipFill>
          <a:blip r:embed="rId4"/>
          <a:stretch>
            <a:fillRect/>
          </a:stretch>
        </p:blipFill>
        <p:spPr>
          <a:xfrm>
            <a:off x="2150915" y="1383592"/>
            <a:ext cx="10041083" cy="2756376"/>
          </a:xfrm>
          <a:prstGeom prst="rect">
            <a:avLst/>
          </a:prstGeom>
        </p:spPr>
      </p:pic>
    </p:spTree>
    <p:extLst>
      <p:ext uri="{BB962C8B-B14F-4D97-AF65-F5344CB8AC3E}">
        <p14:creationId xmlns:p14="http://schemas.microsoft.com/office/powerpoint/2010/main" val="397919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582858"/>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b="1" dirty="0">
                <a:effectLst>
                  <a:glow rad="63500">
                    <a:schemeClr val="accent5">
                      <a:satMod val="175000"/>
                      <a:alpha val="40000"/>
                    </a:schemeClr>
                  </a:glow>
                </a:effectLst>
              </a:rPr>
              <a:t>  </a:t>
            </a:r>
            <a:r>
              <a:rPr lang="es-ES" sz="1550" b="1" dirty="0">
                <a:effectLst>
                  <a:glow rad="228600">
                    <a:schemeClr val="accent5">
                      <a:satMod val="175000"/>
                      <a:alpha val="40000"/>
                    </a:schemeClr>
                  </a:glow>
                </a:effectLst>
              </a:rPr>
              <a:t>¿Qué es ML.NET?</a:t>
            </a:r>
          </a:p>
          <a:p>
            <a:pPr algn="ctr"/>
            <a:endParaRPr lang="es-ES" sz="1600" dirty="0"/>
          </a:p>
          <a:p>
            <a:pPr algn="ctr"/>
            <a:r>
              <a:rPr lang="es-ES" sz="1550" dirty="0">
                <a:solidFill>
                  <a:schemeClr val="bg1">
                    <a:lumMod val="65000"/>
                  </a:schemeClr>
                </a:solidFill>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rPr>
              <a:t>¿Qué podemos hacer con ML.NET?</a:t>
            </a:r>
          </a:p>
          <a:p>
            <a:pPr algn="ctr"/>
            <a:endParaRPr lang="es-ES" sz="1550" dirty="0">
              <a:solidFill>
                <a:schemeClr val="bg1">
                  <a:lumMod val="65000"/>
                </a:schemeClr>
              </a:solidFill>
            </a:endParaRPr>
          </a:p>
          <a:p>
            <a:pPr algn="ctr"/>
            <a:r>
              <a:rPr lang="es-ES" sz="1550" dirty="0">
                <a:solidFill>
                  <a:schemeClr val="bg1">
                    <a:lumMod val="65000"/>
                  </a:schemeClr>
                </a:solidFill>
              </a:rPr>
              <a:t>Crear un modelo ML.NET</a:t>
            </a:r>
          </a:p>
          <a:p>
            <a:pPr algn="ctr"/>
            <a:endParaRPr lang="es-ES" sz="1550" dirty="0">
              <a:solidFill>
                <a:schemeClr val="bg1">
                  <a:lumMod val="65000"/>
                </a:schemeClr>
              </a:solidFill>
            </a:endParaRPr>
          </a:p>
          <a:p>
            <a:pPr algn="ctr"/>
            <a:r>
              <a:rPr lang="es-ES" sz="1550" dirty="0">
                <a:solidFill>
                  <a:schemeClr val="bg1">
                    <a:lumMod val="65000"/>
                  </a:schemeClr>
                </a:solidFill>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rPr>
              <a:t>Deep </a:t>
            </a:r>
            <a:r>
              <a:rPr lang="es-ES" sz="1550" dirty="0" err="1">
                <a:solidFill>
                  <a:schemeClr val="bg1">
                    <a:lumMod val="65000"/>
                  </a:schemeClr>
                </a:solidFill>
              </a:rPr>
              <a:t>Learning</a:t>
            </a:r>
            <a:endParaRPr lang="es-ES" sz="1550" dirty="0">
              <a:solidFill>
                <a:schemeClr val="bg1">
                  <a:lumMod val="65000"/>
                </a:schemeClr>
              </a:solidFill>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0" y="578426"/>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10" y="595819"/>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573994"/>
            <a:ext cx="390250" cy="390250"/>
          </a:xfrm>
          <a:prstGeom prst="rect">
            <a:avLst/>
          </a:prstGeom>
          <a:effectLst>
            <a:softEdge rad="63500"/>
          </a:effectLst>
        </p:spPr>
      </p:pic>
      <p:pic>
        <p:nvPicPr>
          <p:cNvPr id="1026" name="Picture 2" descr="ML.NET 1.0 Architecture diagram">
            <a:extLst>
              <a:ext uri="{FF2B5EF4-FFF2-40B4-BE49-F238E27FC236}">
                <a16:creationId xmlns:a16="http://schemas.microsoft.com/office/drawing/2014/main" id="{23835694-A339-4F15-8BD3-6876960CE6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363" y="563040"/>
            <a:ext cx="8580573" cy="489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01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1078158"/>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b="1" dirty="0">
                <a:effectLst>
                  <a:glow rad="228600">
                    <a:schemeClr val="accent5">
                      <a:satMod val="175000"/>
                      <a:alpha val="40000"/>
                    </a:schemeClr>
                  </a:glow>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rPr>
              <a:t>¿Qué podemos hacer con ML.NET?</a:t>
            </a:r>
          </a:p>
          <a:p>
            <a:pPr algn="ctr"/>
            <a:endParaRPr lang="es-ES" sz="1550" dirty="0">
              <a:solidFill>
                <a:schemeClr val="bg1">
                  <a:lumMod val="65000"/>
                </a:schemeClr>
              </a:solidFill>
            </a:endParaRPr>
          </a:p>
          <a:p>
            <a:pPr algn="ctr"/>
            <a:r>
              <a:rPr lang="es-ES" sz="1550" dirty="0">
                <a:solidFill>
                  <a:schemeClr val="bg1">
                    <a:lumMod val="65000"/>
                  </a:schemeClr>
                </a:solidFill>
              </a:rPr>
              <a:t>Crear un modelo ML.NET</a:t>
            </a:r>
          </a:p>
          <a:p>
            <a:pPr algn="ctr"/>
            <a:endParaRPr lang="es-ES" sz="1550" dirty="0">
              <a:solidFill>
                <a:schemeClr val="bg1">
                  <a:lumMod val="65000"/>
                </a:schemeClr>
              </a:solidFill>
            </a:endParaRPr>
          </a:p>
          <a:p>
            <a:pPr algn="ctr"/>
            <a:r>
              <a:rPr lang="es-ES" sz="1550" dirty="0">
                <a:solidFill>
                  <a:schemeClr val="bg1">
                    <a:lumMod val="65000"/>
                  </a:schemeClr>
                </a:solidFill>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rPr>
              <a:t>Deep </a:t>
            </a:r>
            <a:r>
              <a:rPr lang="es-ES" sz="1550" dirty="0" err="1">
                <a:solidFill>
                  <a:schemeClr val="bg1">
                    <a:lumMod val="65000"/>
                  </a:schemeClr>
                </a:solidFill>
              </a:rPr>
              <a:t>Learning</a:t>
            </a:r>
            <a:endParaRPr lang="es-ES" sz="1550" dirty="0">
              <a:solidFill>
                <a:schemeClr val="bg1">
                  <a:lumMod val="65000"/>
                </a:schemeClr>
              </a:solidFill>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0" y="1064201"/>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10" y="1072069"/>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1078819"/>
            <a:ext cx="390250" cy="390250"/>
          </a:xfrm>
          <a:prstGeom prst="rect">
            <a:avLst/>
          </a:prstGeom>
          <a:effectLst>
            <a:softEdge rad="63500"/>
          </a:effectLst>
        </p:spPr>
      </p:pic>
      <p:pic>
        <p:nvPicPr>
          <p:cNvPr id="2" name="Imagen 1">
            <a:extLst>
              <a:ext uri="{FF2B5EF4-FFF2-40B4-BE49-F238E27FC236}">
                <a16:creationId xmlns:a16="http://schemas.microsoft.com/office/drawing/2014/main" id="{CF82EF0E-EC61-4373-975E-1D7B0ADDFC89}"/>
              </a:ext>
            </a:extLst>
          </p:cNvPr>
          <p:cNvPicPr>
            <a:picLocks noChangeAspect="1"/>
          </p:cNvPicPr>
          <p:nvPr/>
        </p:nvPicPr>
        <p:blipFill>
          <a:blip r:embed="rId4"/>
          <a:stretch>
            <a:fillRect/>
          </a:stretch>
        </p:blipFill>
        <p:spPr>
          <a:xfrm>
            <a:off x="3043510" y="175491"/>
            <a:ext cx="8027252" cy="6086764"/>
          </a:xfrm>
          <a:prstGeom prst="rect">
            <a:avLst/>
          </a:prstGeom>
        </p:spPr>
      </p:pic>
    </p:spTree>
    <p:extLst>
      <p:ext uri="{BB962C8B-B14F-4D97-AF65-F5344CB8AC3E}">
        <p14:creationId xmlns:p14="http://schemas.microsoft.com/office/powerpoint/2010/main" val="23097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1078158"/>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b="1" dirty="0">
                <a:effectLst>
                  <a:glow rad="228600">
                    <a:schemeClr val="accent5">
                      <a:satMod val="175000"/>
                      <a:alpha val="40000"/>
                    </a:schemeClr>
                  </a:glow>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dirty="0">
                <a:solidFill>
                  <a:schemeClr val="bg1">
                    <a:lumMod val="65000"/>
                  </a:schemeClr>
                </a:solidFill>
              </a:rPr>
              <a:t>¿Qué podemos hacer con ML.NET?</a:t>
            </a:r>
          </a:p>
          <a:p>
            <a:pPr algn="ctr"/>
            <a:endParaRPr lang="es-ES" sz="1550" dirty="0">
              <a:solidFill>
                <a:schemeClr val="bg1">
                  <a:lumMod val="65000"/>
                </a:schemeClr>
              </a:solidFill>
            </a:endParaRPr>
          </a:p>
          <a:p>
            <a:pPr algn="ctr"/>
            <a:r>
              <a:rPr lang="es-ES" sz="1550" dirty="0">
                <a:solidFill>
                  <a:schemeClr val="bg1">
                    <a:lumMod val="65000"/>
                  </a:schemeClr>
                </a:solidFill>
              </a:rPr>
              <a:t>Crear un modelo ML.NET</a:t>
            </a:r>
          </a:p>
          <a:p>
            <a:pPr algn="ctr"/>
            <a:endParaRPr lang="es-ES" sz="1550" dirty="0">
              <a:solidFill>
                <a:schemeClr val="bg1">
                  <a:lumMod val="65000"/>
                </a:schemeClr>
              </a:solidFill>
            </a:endParaRPr>
          </a:p>
          <a:p>
            <a:pPr algn="ctr"/>
            <a:r>
              <a:rPr lang="es-ES" sz="1550" dirty="0">
                <a:solidFill>
                  <a:schemeClr val="bg1">
                    <a:lumMod val="65000"/>
                  </a:schemeClr>
                </a:solidFill>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rPr>
              <a:t>Deep </a:t>
            </a:r>
            <a:r>
              <a:rPr lang="es-ES" sz="1550" dirty="0" err="1">
                <a:solidFill>
                  <a:schemeClr val="bg1">
                    <a:lumMod val="65000"/>
                  </a:schemeClr>
                </a:solidFill>
              </a:rPr>
              <a:t>Learning</a:t>
            </a:r>
            <a:endParaRPr lang="es-ES" sz="1550" dirty="0">
              <a:solidFill>
                <a:schemeClr val="bg1">
                  <a:lumMod val="65000"/>
                </a:schemeClr>
              </a:solidFill>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0" y="1064201"/>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810" y="1072069"/>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35" y="1078819"/>
            <a:ext cx="390250" cy="390250"/>
          </a:xfrm>
          <a:prstGeom prst="rect">
            <a:avLst/>
          </a:prstGeom>
          <a:effectLst>
            <a:softEdge rad="63500"/>
          </a:effectLst>
        </p:spPr>
      </p:pic>
      <p:pic>
        <p:nvPicPr>
          <p:cNvPr id="2050" name="Picture 2" descr="alt text">
            <a:extLst>
              <a:ext uri="{FF2B5EF4-FFF2-40B4-BE49-F238E27FC236}">
                <a16:creationId xmlns:a16="http://schemas.microsoft.com/office/drawing/2014/main" id="{C64909F6-A985-4656-8570-2B0AF68872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2898" y="241976"/>
            <a:ext cx="9001649" cy="5128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02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95A9922-8387-438E-8C69-2B76BDC78FA1}"/>
              </a:ext>
            </a:extLst>
          </p:cNvPr>
          <p:cNvSpPr/>
          <p:nvPr/>
        </p:nvSpPr>
        <p:spPr>
          <a:xfrm>
            <a:off x="0" y="879231"/>
            <a:ext cx="12192000" cy="48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6" name="Conector recto 15">
            <a:extLst>
              <a:ext uri="{FF2B5EF4-FFF2-40B4-BE49-F238E27FC236}">
                <a16:creationId xmlns:a16="http://schemas.microsoft.com/office/drawing/2014/main" id="{F1BE32EC-C90D-4E21-8948-2D6A5C1BF3D1}"/>
              </a:ext>
            </a:extLst>
          </p:cNvPr>
          <p:cNvCxnSpPr/>
          <p:nvPr/>
        </p:nvCxnSpPr>
        <p:spPr>
          <a:xfrm>
            <a:off x="2602523" y="676734"/>
            <a:ext cx="0" cy="4786224"/>
          </a:xfrm>
          <a:prstGeom prst="line">
            <a:avLst/>
          </a:prstGeom>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8" name="Imagen 17">
            <a:extLst>
              <a:ext uri="{FF2B5EF4-FFF2-40B4-BE49-F238E27FC236}">
                <a16:creationId xmlns:a16="http://schemas.microsoft.com/office/drawing/2014/main" id="{1875E634-A675-49A9-A3EA-7BCC427D2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0" y="1554408"/>
            <a:ext cx="390250" cy="390250"/>
          </a:xfrm>
          <a:prstGeom prst="rect">
            <a:avLst/>
          </a:prstGeom>
          <a:effectLst>
            <a:softEdge rad="63500"/>
          </a:effectLst>
        </p:spPr>
      </p:pic>
      <p:sp>
        <p:nvSpPr>
          <p:cNvPr id="19" name="Rectángulo 18">
            <a:extLst>
              <a:ext uri="{FF2B5EF4-FFF2-40B4-BE49-F238E27FC236}">
                <a16:creationId xmlns:a16="http://schemas.microsoft.com/office/drawing/2014/main" id="{ECF17673-941F-4714-A208-0FAA01CBA629}"/>
              </a:ext>
            </a:extLst>
          </p:cNvPr>
          <p:cNvSpPr/>
          <p:nvPr/>
        </p:nvSpPr>
        <p:spPr>
          <a:xfrm>
            <a:off x="176685" y="614886"/>
            <a:ext cx="2425974" cy="4154984"/>
          </a:xfrm>
          <a:prstGeom prst="rect">
            <a:avLst/>
          </a:prstGeom>
        </p:spPr>
        <p:txBody>
          <a:bodyPr wrap="square">
            <a:spAutoFit/>
          </a:bodyPr>
          <a:lstStyle/>
          <a:p>
            <a:pPr algn="ctr"/>
            <a:r>
              <a:rPr lang="es-ES" sz="1550" dirty="0">
                <a:solidFill>
                  <a:schemeClr val="bg1">
                    <a:lumMod val="65000"/>
                  </a:schemeClr>
                </a:solidFill>
                <a:effectLst/>
              </a:rPr>
              <a:t>  ¿Qué es ML.NET?</a:t>
            </a:r>
          </a:p>
          <a:p>
            <a:pPr algn="ctr"/>
            <a:endParaRPr lang="es-ES" sz="1600" dirty="0"/>
          </a:p>
          <a:p>
            <a:pPr algn="ctr"/>
            <a:r>
              <a:rPr lang="es-ES" sz="1550" dirty="0">
                <a:solidFill>
                  <a:schemeClr val="bg1">
                    <a:lumMod val="65000"/>
                  </a:schemeClr>
                </a:solidFill>
                <a:effectLst/>
              </a:rPr>
              <a:t>Arquitectura Aplicación</a:t>
            </a:r>
          </a:p>
          <a:p>
            <a:pPr marL="285750" indent="-285750" algn="ctr">
              <a:buFont typeface="Arial" panose="020B0604020202020204" pitchFamily="34" charset="0"/>
              <a:buChar char="•"/>
            </a:pPr>
            <a:endParaRPr lang="es-ES" sz="1550" dirty="0">
              <a:solidFill>
                <a:schemeClr val="bg1">
                  <a:lumMod val="65000"/>
                </a:schemeClr>
              </a:solidFill>
            </a:endParaRPr>
          </a:p>
          <a:p>
            <a:pPr algn="ctr"/>
            <a:r>
              <a:rPr lang="es-ES" sz="1550" b="1" dirty="0">
                <a:effectLst>
                  <a:glow rad="228600">
                    <a:schemeClr val="accent5">
                      <a:satMod val="175000"/>
                      <a:alpha val="40000"/>
                    </a:schemeClr>
                  </a:glow>
                </a:effectLst>
              </a:rPr>
              <a:t>¿Qué podemos hacer con ML.NET?</a:t>
            </a:r>
          </a:p>
          <a:p>
            <a:pPr algn="ctr"/>
            <a:endParaRPr lang="es-ES" sz="1550" dirty="0">
              <a:solidFill>
                <a:schemeClr val="bg1">
                  <a:lumMod val="65000"/>
                </a:schemeClr>
              </a:solidFill>
            </a:endParaRPr>
          </a:p>
          <a:p>
            <a:pPr algn="ctr"/>
            <a:r>
              <a:rPr lang="es-ES" sz="1550" dirty="0">
                <a:solidFill>
                  <a:schemeClr val="bg1">
                    <a:lumMod val="65000"/>
                  </a:schemeClr>
                </a:solidFill>
              </a:rPr>
              <a:t>Crear un modelo ML.NET</a:t>
            </a:r>
          </a:p>
          <a:p>
            <a:pPr algn="ctr"/>
            <a:endParaRPr lang="es-ES" sz="1550" dirty="0">
              <a:solidFill>
                <a:schemeClr val="bg1">
                  <a:lumMod val="65000"/>
                </a:schemeClr>
              </a:solidFill>
            </a:endParaRPr>
          </a:p>
          <a:p>
            <a:pPr algn="ctr"/>
            <a:r>
              <a:rPr lang="es-ES" sz="1550" dirty="0">
                <a:solidFill>
                  <a:schemeClr val="bg1">
                    <a:lumMod val="65000"/>
                  </a:schemeClr>
                </a:solidFill>
              </a:rPr>
              <a:t>Integración con nuestras aplicaciones</a:t>
            </a:r>
          </a:p>
          <a:p>
            <a:pPr algn="ctr"/>
            <a:endParaRPr lang="es-ES" sz="1550" dirty="0">
              <a:solidFill>
                <a:schemeClr val="bg1">
                  <a:lumMod val="65000"/>
                </a:schemeClr>
              </a:solidFill>
            </a:endParaRPr>
          </a:p>
          <a:p>
            <a:pPr algn="ctr"/>
            <a:r>
              <a:rPr lang="es-ES" sz="1550" dirty="0">
                <a:solidFill>
                  <a:schemeClr val="bg1">
                    <a:lumMod val="65000"/>
                  </a:schemeClr>
                </a:solidFill>
              </a:rPr>
              <a:t>Deep </a:t>
            </a:r>
            <a:r>
              <a:rPr lang="es-ES" sz="1550" dirty="0" err="1">
                <a:solidFill>
                  <a:schemeClr val="bg1">
                    <a:lumMod val="65000"/>
                  </a:schemeClr>
                </a:solidFill>
              </a:rPr>
              <a:t>Learning</a:t>
            </a:r>
            <a:endParaRPr lang="es-ES" sz="1550" dirty="0">
              <a:solidFill>
                <a:schemeClr val="bg1">
                  <a:lumMod val="65000"/>
                </a:schemeClr>
              </a:solidFill>
            </a:endParaRPr>
          </a:p>
          <a:p>
            <a:pPr algn="ctr"/>
            <a:endParaRPr lang="es-ES" sz="1550" dirty="0">
              <a:solidFill>
                <a:schemeClr val="bg1">
                  <a:lumMod val="65000"/>
                </a:schemeClr>
              </a:solidFill>
            </a:endParaRPr>
          </a:p>
          <a:p>
            <a:pPr algn="ctr"/>
            <a:r>
              <a:rPr lang="es-ES" sz="1550" dirty="0">
                <a:solidFill>
                  <a:schemeClr val="bg1">
                    <a:lumMod val="65000"/>
                  </a:schemeClr>
                </a:solidFill>
              </a:rPr>
              <a:t>Demo</a:t>
            </a:r>
          </a:p>
          <a:p>
            <a:pPr algn="ctr"/>
            <a:endParaRPr lang="es-ES" sz="1550" dirty="0">
              <a:solidFill>
                <a:schemeClr val="bg1">
                  <a:lumMod val="65000"/>
                </a:schemeClr>
              </a:solidFill>
            </a:endParaRPr>
          </a:p>
          <a:p>
            <a:pPr algn="ctr"/>
            <a:r>
              <a:rPr lang="es-ES" sz="1550" dirty="0">
                <a:solidFill>
                  <a:schemeClr val="bg1">
                    <a:lumMod val="65000"/>
                  </a:schemeClr>
                </a:solidFill>
              </a:rPr>
              <a:t>Q&amp;A</a:t>
            </a:r>
          </a:p>
        </p:txBody>
      </p:sp>
      <p:pic>
        <p:nvPicPr>
          <p:cNvPr id="23" name="Imagen 22">
            <a:extLst>
              <a:ext uri="{FF2B5EF4-FFF2-40B4-BE49-F238E27FC236}">
                <a16:creationId xmlns:a16="http://schemas.microsoft.com/office/drawing/2014/main" id="{C0B53323-99DA-4ACD-BF0B-F5EC1AD55F90}"/>
              </a:ext>
            </a:extLst>
          </p:cNvPr>
          <p:cNvPicPr>
            <a:picLocks noChangeAspect="1"/>
          </p:cNvPicPr>
          <p:nvPr/>
        </p:nvPicPr>
        <p:blipFill>
          <a:blip r:embed="rId3">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9525" y="1540451"/>
            <a:ext cx="390250" cy="390250"/>
          </a:xfrm>
          <a:prstGeom prst="rect">
            <a:avLst/>
          </a:prstGeom>
          <a:effectLst>
            <a:softEdge rad="63500"/>
          </a:effectLst>
        </p:spPr>
      </p:pic>
      <p:pic>
        <p:nvPicPr>
          <p:cNvPr id="24" name="Imagen 23">
            <a:extLst>
              <a:ext uri="{FF2B5EF4-FFF2-40B4-BE49-F238E27FC236}">
                <a16:creationId xmlns:a16="http://schemas.microsoft.com/office/drawing/2014/main" id="{4013A8E8-D328-487F-B0AF-92790440A43B}"/>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240" y="1538794"/>
            <a:ext cx="390250" cy="390250"/>
          </a:xfrm>
          <a:prstGeom prst="rect">
            <a:avLst/>
          </a:prstGeom>
          <a:effectLst>
            <a:softEdge rad="63500"/>
          </a:effectLst>
        </p:spPr>
      </p:pic>
      <p:pic>
        <p:nvPicPr>
          <p:cNvPr id="25" name="Imagen 24">
            <a:extLst>
              <a:ext uri="{FF2B5EF4-FFF2-40B4-BE49-F238E27FC236}">
                <a16:creationId xmlns:a16="http://schemas.microsoft.com/office/drawing/2014/main" id="{5A5E9BD6-6304-4220-9933-37B2AA215F4F}"/>
              </a:ext>
            </a:extLst>
          </p:cNvPr>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9185" y="1555069"/>
            <a:ext cx="390250" cy="390250"/>
          </a:xfrm>
          <a:prstGeom prst="rect">
            <a:avLst/>
          </a:prstGeom>
          <a:effectLst>
            <a:softEdge rad="63500"/>
          </a:effectLst>
        </p:spPr>
      </p:pic>
      <p:pic>
        <p:nvPicPr>
          <p:cNvPr id="2" name="Imagen 1">
            <a:extLst>
              <a:ext uri="{FF2B5EF4-FFF2-40B4-BE49-F238E27FC236}">
                <a16:creationId xmlns:a16="http://schemas.microsoft.com/office/drawing/2014/main" id="{A8F045A0-34C5-4D41-9DD4-811D57010045}"/>
              </a:ext>
            </a:extLst>
          </p:cNvPr>
          <p:cNvPicPr>
            <a:picLocks noChangeAspect="1"/>
          </p:cNvPicPr>
          <p:nvPr/>
        </p:nvPicPr>
        <p:blipFill>
          <a:blip r:embed="rId4"/>
          <a:stretch>
            <a:fillRect/>
          </a:stretch>
        </p:blipFill>
        <p:spPr>
          <a:xfrm>
            <a:off x="2976772" y="1628870"/>
            <a:ext cx="8704929" cy="2976210"/>
          </a:xfrm>
          <a:prstGeom prst="rect">
            <a:avLst/>
          </a:prstGeom>
        </p:spPr>
      </p:pic>
    </p:spTree>
    <p:extLst>
      <p:ext uri="{BB962C8B-B14F-4D97-AF65-F5344CB8AC3E}">
        <p14:creationId xmlns:p14="http://schemas.microsoft.com/office/powerpoint/2010/main" val="17596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xit" presetSubtype="0" fill="hold" nodeType="withEffect">
                                  <p:stCondLst>
                                    <p:cond delay="200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200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xit" presetSubtype="0" fill="hold" nodeType="withEffect">
                                  <p:stCondLst>
                                    <p:cond delay="300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ntr" presetSubtype="0" fill="hold" nodeType="withEffect">
                                  <p:stCondLst>
                                    <p:cond delay="300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10140</TotalTime>
  <Words>1916</Words>
  <Application>Microsoft Office PowerPoint</Application>
  <PresentationFormat>Panorámica</PresentationFormat>
  <Paragraphs>367</Paragraphs>
  <Slides>20</Slides>
  <Notes>18</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20</vt:i4>
      </vt:variant>
    </vt:vector>
  </HeadingPairs>
  <TitlesOfParts>
    <vt:vector size="32" baseType="lpstr">
      <vt:lpstr>Arial</vt:lpstr>
      <vt:lpstr>Bauhaus 93</vt:lpstr>
      <vt:lpstr>Calibri</vt:lpstr>
      <vt:lpstr>Calibri Light</vt:lpstr>
      <vt:lpstr>Consolas</vt:lpstr>
      <vt:lpstr>Helvetica</vt:lpstr>
      <vt:lpstr>inherit</vt:lpstr>
      <vt:lpstr>Monaco</vt:lpstr>
      <vt:lpstr>Segoe UI</vt:lpstr>
      <vt:lpstr>Segoe UI Light</vt:lpstr>
      <vt:lpstr>Titillium</vt:lpstr>
      <vt:lpstr>Tema de Office</vt:lpstr>
      <vt:lpstr>Presentación de PowerPoint</vt:lpstr>
      <vt:lpstr>Presentación de PowerPoint</vt:lpstr>
      <vt:lpstr>Sponsors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Sponsors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Txema González Balseiro</cp:lastModifiedBy>
  <cp:revision>70</cp:revision>
  <dcterms:created xsi:type="dcterms:W3CDTF">2018-11-16T16:29:33Z</dcterms:created>
  <dcterms:modified xsi:type="dcterms:W3CDTF">2019-09-17T21:44:16Z</dcterms:modified>
</cp:coreProperties>
</file>